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media/image9.png" ContentType="image/png"/>
  <Override PartName="/ppt/media/image13.png" ContentType="image/png"/>
  <Override PartName="/ppt/media/image8.png" ContentType="image/png"/>
  <Override PartName="/ppt/media/image12.png" ContentType="image/png"/>
  <Override PartName="/ppt/media/image7.png" ContentType="image/png"/>
  <Override PartName="/ppt/media/image1.jpeg" ContentType="image/jpeg"/>
  <Override PartName="/ppt/media/image11.png" ContentType="image/png"/>
  <Override PartName="/ppt/media/image6.png" ContentType="image/png"/>
  <Override PartName="/ppt/media/image21.jpeg" ContentType="image/jpeg"/>
  <Override PartName="/ppt/media/image16.png" ContentType="image/png"/>
  <Override PartName="/ppt/media/image19.png" ContentType="image/png"/>
  <Override PartName="/ppt/media/image2.jpeg" ContentType="image/jpeg"/>
  <Override PartName="/ppt/media/image3.png" ContentType="image/png"/>
  <Override PartName="/ppt/media/image20.png" ContentType="image/png"/>
  <Override PartName="/ppt/media/image18.png" ContentType="image/png"/>
  <Override PartName="/ppt/media/image17.png" ContentType="image/png"/>
  <Override PartName="/ppt/media/image15.png" ContentType="image/png"/>
  <Override PartName="/ppt/media/image14.png" ContentType="image/png"/>
  <Override PartName="/ppt/media/image5.png" ContentType="image/png"/>
  <Override PartName="/ppt/media/image10.png" ContentType="image/png"/>
  <Override PartName="/ppt/media/image4.png" ContentType="image/png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_rels/slide2.xml.rels" ContentType="application/vnd.openxmlformats-package.relationships+xml"/>
  <Override PartName="/ppt/slides/_rels/slide20.xml.rels" ContentType="application/vnd.openxmlformats-package.relationships+xml"/>
  <Override PartName="/ppt/slides/_rels/slide1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  <Override PartName="/ppt/slides/_rels/slide21.xml.rels" ContentType="application/vnd.openxmlformats-package.relationships+xml"/>
  <Override PartName="/ppt/slides/_rels/slide3.xml.rels" ContentType="application/vnd.openxmlformats-package.relationships+xml"/>
  <Override PartName="/ppt/slides/_rels/slide22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23.xml.rels" ContentType="application/vnd.openxmlformats-package.relationships+xml"/>
  <Override PartName="/ppt/slides/_rels/slide11.xml.rels" ContentType="application/vnd.openxmlformats-package.relationships+xml"/>
  <Override PartName="/ppt/slides/_rels/slide24.xml.rels" ContentType="application/vnd.openxmlformats-package.relationships+xml"/>
  <Override PartName="/ppt/slides/_rels/slide14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slide16.xml" ContentType="application/vnd.openxmlformats-officedocument.presentationml.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</p:sldIdLst>
  <p:sldSz cx="10080625" cy="567055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04000" y="3044160"/>
            <a:ext cx="90716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504000" y="304416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5152680" y="304416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3571200" y="132660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6638040" y="132660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504000" y="304416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3571200" y="304416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6638040" y="304416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1640" cy="4388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504000" y="304416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5152680" y="304416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504000" y="3044160"/>
            <a:ext cx="90716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zh-TW" sz="4400" spc="-1" strike="noStrike">
                <a:latin typeface="Arial"/>
              </a:rPr>
              <a:t>請按這裡編輯題名文字格式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</p:spPr>
        <p:txBody>
          <a:bodyPr lIns="0" rIns="0" tIns="0" bIns="0">
            <a:normAutofit fontScale="91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3200" spc="-1" strike="noStrike">
                <a:latin typeface="Arial"/>
              </a:rPr>
              <a:t>請按這裡編輯大綱文字格式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zh-TW" sz="2800" spc="-1" strike="noStrike">
                <a:latin typeface="Arial"/>
              </a:rPr>
              <a:t>第二個大綱層次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2400" spc="-1" strike="noStrike">
                <a:latin typeface="Arial"/>
              </a:rPr>
              <a:t>第三個大綱層次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zh-TW" sz="2000" spc="-1" strike="noStrike">
                <a:latin typeface="Arial"/>
              </a:rPr>
              <a:t>第四個大綱層次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2000" spc="-1" strike="noStrike">
                <a:latin typeface="Arial"/>
              </a:rPr>
              <a:t>第五個大綱層次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2000" spc="-1" strike="noStrike">
                <a:latin typeface="Arial"/>
              </a:rPr>
              <a:t>第六個大綱層次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2000" spc="-1" strike="noStrike">
                <a:latin typeface="Arial"/>
              </a:rPr>
              <a:t>第七個大綱層次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/>
          </p:nvPr>
        </p:nvSpPr>
        <p:spPr>
          <a:xfrm>
            <a:off x="504000" y="5165280"/>
            <a:ext cx="2348280" cy="3906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US" sz="1400" spc="-1" strike="noStrike">
                <a:latin typeface="Times New Roman"/>
              </a:rPr>
              <a:t>&lt;日期/時間&gt;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ftr"/>
          </p:nvPr>
        </p:nvSpPr>
        <p:spPr>
          <a:xfrm>
            <a:off x="3447360" y="5165280"/>
            <a:ext cx="3195000" cy="3906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ctr"/>
            <a:r>
              <a:rPr b="0" lang="en-US" sz="1400" spc="-1" strike="noStrike">
                <a:latin typeface="Times New Roman"/>
              </a:rPr>
              <a:t>&lt;頁尾&gt;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sldNum"/>
          </p:nvPr>
        </p:nvSpPr>
        <p:spPr>
          <a:xfrm>
            <a:off x="7227360" y="5165280"/>
            <a:ext cx="2348280" cy="3906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fld id="{AA2BE740-775D-4D2D-BC34-EAF609AC5A37}" type="slidenum">
              <a:rPr b="0" lang="en-US" sz="1400" spc="-1" strike="noStrike">
                <a:latin typeface="Times New Roman"/>
              </a:rPr>
              <a:t>&lt;編號&gt;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16.png"/><Relationship Id="rId3" Type="http://schemas.openxmlformats.org/officeDocument/2006/relationships/slideLayout" Target="../slideLayouts/slideLayout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image" Target="../media/image20.png"/><Relationship Id="rId3" Type="http://schemas.openxmlformats.org/officeDocument/2006/relationships/slideLayout" Target="../slideLayouts/slideLayout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1.jpeg"/><Relationship Id="rId2" Type="http://schemas.openxmlformats.org/officeDocument/2006/relationships/slideLayout" Target="../slideLayouts/slideLayout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Layout" Target="../slideLayouts/slideLayout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slideLayout" Target="../slideLayouts/slideLayout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Shape 1"/>
          <p:cNvSpPr txBox="1"/>
          <p:nvPr/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zh-TW" sz="4400" spc="-1" strike="noStrike">
                <a:latin typeface="Arial"/>
              </a:rPr>
              <a:t>專題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2" name="TextShape 2"/>
          <p:cNvSpPr txBox="1"/>
          <p:nvPr/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3200" spc="-1" strike="noStrike">
                <a:latin typeface="Arial"/>
              </a:rPr>
              <a:t>4080E055 </a:t>
            </a:r>
            <a:r>
              <a:rPr b="0" lang="zh-TW" sz="3200" spc="-1" strike="noStrike">
                <a:latin typeface="Arial"/>
              </a:rPr>
              <a:t>黃宏源</a:t>
            </a:r>
            <a:endParaRPr b="0" lang="en-US" sz="3200" spc="-1" strike="noStrike">
              <a:latin typeface="Arial"/>
            </a:endParaRPr>
          </a:p>
          <a:p>
            <a:pPr algn="ctr"/>
            <a:r>
              <a:rPr b="0" lang="en-US" sz="3200" spc="-1" strike="noStrike">
                <a:latin typeface="Arial"/>
              </a:rPr>
              <a:t>4080E032 </a:t>
            </a:r>
            <a:r>
              <a:rPr b="0" lang="zh-TW" sz="3200" spc="-1" strike="noStrike">
                <a:latin typeface="Arial"/>
              </a:rPr>
              <a:t>黃乙祐</a:t>
            </a:r>
            <a:endParaRPr b="0" lang="en-US" sz="3200" spc="-1" strike="noStrike">
              <a:latin typeface="Arial"/>
            </a:endParaRPr>
          </a:p>
          <a:p>
            <a:pPr algn="ctr"/>
            <a:r>
              <a:rPr b="0" lang="en-US" sz="3200" spc="-1" strike="noStrike">
                <a:latin typeface="Arial"/>
              </a:rPr>
              <a:t>4080J105 </a:t>
            </a:r>
            <a:r>
              <a:rPr b="0" lang="zh-TW" sz="3200" spc="-1" strike="noStrike">
                <a:latin typeface="Arial"/>
              </a:rPr>
              <a:t>林徳誠</a:t>
            </a:r>
            <a:endParaRPr b="0" lang="en-US" sz="3200" spc="-1" strike="noStrike">
              <a:latin typeface="Arial"/>
            </a:endParaRPr>
          </a:p>
          <a:p>
            <a:pPr algn="ctr"/>
            <a:r>
              <a:rPr b="0" lang="en-US" sz="3200" spc="-1" strike="noStrike">
                <a:latin typeface="Arial"/>
              </a:rPr>
              <a:t>4080K085 </a:t>
            </a:r>
            <a:r>
              <a:rPr b="0" lang="zh-TW" sz="3200" spc="-1" strike="noStrike">
                <a:latin typeface="Arial"/>
              </a:rPr>
              <a:t>陳冠霖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Shape 1"/>
          <p:cNvSpPr txBox="1"/>
          <p:nvPr/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zh-TW" sz="4400" spc="-1" strike="noStrike">
                <a:latin typeface="Arial"/>
              </a:rPr>
              <a:t>開始加入檔案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63" name="TextShape 2"/>
          <p:cNvSpPr txBox="1"/>
          <p:nvPr/>
        </p:nvSpPr>
        <p:spPr>
          <a:xfrm>
            <a:off x="432360" y="2039760"/>
            <a:ext cx="9071640" cy="32882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1.</a:t>
            </a:r>
            <a:r>
              <a:rPr b="0" lang="zh-TW" sz="3200" spc="-1" strike="noStrike">
                <a:latin typeface="Arial"/>
              </a:rPr>
              <a:t>輸入 </a:t>
            </a:r>
            <a:r>
              <a:rPr b="0" lang="en-US" sz="3200" spc="-1" strike="noStrike">
                <a:solidFill>
                  <a:srgbClr val="1e6a39"/>
                </a:solidFill>
                <a:latin typeface="Arial"/>
              </a:rPr>
              <a:t>sudo touch TEXT.txt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2.</a:t>
            </a:r>
            <a:r>
              <a:rPr b="0" lang="zh-TW" sz="3200" spc="-1" strike="noStrike">
                <a:latin typeface="Arial"/>
              </a:rPr>
              <a:t>輸入 </a:t>
            </a:r>
            <a:r>
              <a:rPr b="0" lang="en-US" sz="3200" spc="-1" strike="noStrike">
                <a:solidFill>
                  <a:srgbClr val="1e6a39"/>
                </a:solidFill>
                <a:latin typeface="Arial"/>
              </a:rPr>
              <a:t>sudo chmod 666 TEXT.txt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c9211e"/>
                </a:solidFill>
                <a:latin typeface="Arial"/>
              </a:rPr>
              <a:t>3.</a:t>
            </a:r>
            <a:r>
              <a:rPr b="0" lang="zh-TW" sz="3200" spc="-1" strike="noStrike">
                <a:solidFill>
                  <a:srgbClr val="c9211e"/>
                </a:solidFill>
                <a:latin typeface="Arial"/>
              </a:rPr>
              <a:t>開始要編輯文檔囉</a:t>
            </a:r>
            <a:r>
              <a:rPr b="0" lang="en-US" sz="3200" spc="-1" strike="noStrike">
                <a:solidFill>
                  <a:srgbClr val="c9211e"/>
                </a:solidFill>
                <a:latin typeface="Arial"/>
              </a:rPr>
              <a:t>!(</a:t>
            </a:r>
            <a:r>
              <a:rPr b="0" lang="zh-TW" sz="3200" spc="-1" strike="noStrike">
                <a:solidFill>
                  <a:srgbClr val="c9211e"/>
                </a:solidFill>
                <a:latin typeface="Arial"/>
              </a:rPr>
              <a:t>文字為主，圖片為輔</a:t>
            </a:r>
            <a:r>
              <a:rPr b="0" lang="en-US" sz="3200" spc="-1" strike="noStrike">
                <a:solidFill>
                  <a:srgbClr val="c9211e"/>
                </a:solidFill>
                <a:latin typeface="Arial"/>
              </a:rPr>
              <a:t>)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extShape 1"/>
          <p:cNvSpPr txBox="1"/>
          <p:nvPr/>
        </p:nvSpPr>
        <p:spPr>
          <a:xfrm>
            <a:off x="576360" y="-7200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sudo nano index.php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65" name="" descr=""/>
          <p:cNvPicPr/>
          <p:nvPr/>
        </p:nvPicPr>
        <p:blipFill>
          <a:blip r:embed="rId1"/>
          <a:stretch/>
        </p:blipFill>
        <p:spPr>
          <a:xfrm>
            <a:off x="5040000" y="1310760"/>
            <a:ext cx="4841640" cy="3873240"/>
          </a:xfrm>
          <a:prstGeom prst="rect">
            <a:avLst/>
          </a:prstGeom>
          <a:ln>
            <a:noFill/>
          </a:ln>
        </p:spPr>
      </p:pic>
      <p:sp>
        <p:nvSpPr>
          <p:cNvPr id="66" name="TextShape 2"/>
          <p:cNvSpPr txBox="1"/>
          <p:nvPr/>
        </p:nvSpPr>
        <p:spPr>
          <a:xfrm>
            <a:off x="0" y="792000"/>
            <a:ext cx="5040000" cy="39006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500" spc="-1" strike="noStrike">
                <a:solidFill>
                  <a:srgbClr val="800080"/>
                </a:solidFill>
                <a:highlight>
                  <a:srgbClr val="ffffff"/>
                </a:highlight>
                <a:latin typeface="Arial"/>
              </a:rPr>
              <a:t>&lt;!DOCTYPE html&gt;</a:t>
            </a:r>
            <a:endParaRPr b="0" lang="en-US" sz="1500" spc="-1" strike="noStrike">
              <a:latin typeface="Arial"/>
            </a:endParaRPr>
          </a:p>
          <a:p>
            <a:r>
              <a:rPr b="0" lang="en-US" sz="1500" spc="-1" strike="noStrike">
                <a:solidFill>
                  <a:srgbClr val="800080"/>
                </a:solidFill>
                <a:highlight>
                  <a:srgbClr val="ffffff"/>
                </a:highlight>
                <a:latin typeface="Arial"/>
              </a:rPr>
              <a:t>&lt;html&gt;</a:t>
            </a:r>
            <a:endParaRPr b="0" lang="en-US" sz="1500" spc="-1" strike="noStrike">
              <a:latin typeface="Arial"/>
            </a:endParaRPr>
          </a:p>
          <a:p>
            <a:r>
              <a:rPr b="0" lang="en-US" sz="1500" spc="-1" strike="noStrike">
                <a:solidFill>
                  <a:srgbClr val="800080"/>
                </a:solidFill>
                <a:highlight>
                  <a:srgbClr val="ffffff"/>
                </a:highlight>
                <a:latin typeface="Arial"/>
              </a:rPr>
              <a:t>&lt;head&gt;</a:t>
            </a:r>
            <a:endParaRPr b="0" lang="en-US" sz="1500" spc="-1" strike="noStrike">
              <a:latin typeface="Arial"/>
            </a:endParaRPr>
          </a:p>
          <a:p>
            <a:r>
              <a:rPr b="0" lang="en-US" sz="1500" spc="-1" strike="noStrike">
                <a:solidFill>
                  <a:srgbClr val="800080"/>
                </a:solidFill>
                <a:highlight>
                  <a:srgbClr val="ffffff"/>
                </a:highlight>
                <a:latin typeface="Arial"/>
              </a:rPr>
              <a:t>&lt;title="text page"&gt;</a:t>
            </a:r>
            <a:endParaRPr b="0" lang="en-US" sz="1500" spc="-1" strike="noStrike">
              <a:latin typeface="Arial"/>
            </a:endParaRPr>
          </a:p>
          <a:p>
            <a:r>
              <a:rPr b="0" lang="en-US" sz="1500" spc="-1" strike="noStrike">
                <a:solidFill>
                  <a:srgbClr val="800080"/>
                </a:solidFill>
                <a:highlight>
                  <a:srgbClr val="ffffff"/>
                </a:highlight>
                <a:latin typeface="Arial"/>
              </a:rPr>
              <a:t>&lt;meta charset="UTF-8"&gt;</a:t>
            </a:r>
            <a:endParaRPr b="0" lang="en-US" sz="1500" spc="-1" strike="noStrike">
              <a:latin typeface="Arial"/>
            </a:endParaRPr>
          </a:p>
          <a:p>
            <a:r>
              <a:rPr b="0" lang="en-US" sz="1500" spc="-1" strike="noStrike">
                <a:solidFill>
                  <a:srgbClr val="800080"/>
                </a:solidFill>
                <a:highlight>
                  <a:srgbClr val="ffffff"/>
                </a:highlight>
                <a:latin typeface="Arial"/>
              </a:rPr>
              <a:t>&lt;meta http-equiv="refresh" content="20"&gt;</a:t>
            </a:r>
            <a:endParaRPr b="0" lang="en-US" sz="1500" spc="-1" strike="noStrike">
              <a:latin typeface="Arial"/>
            </a:endParaRPr>
          </a:p>
          <a:p>
            <a:r>
              <a:rPr b="0" lang="en-US" sz="1500" spc="-1" strike="noStrike">
                <a:solidFill>
                  <a:srgbClr val="800080"/>
                </a:solidFill>
                <a:highlight>
                  <a:srgbClr val="ffffff"/>
                </a:highlight>
                <a:latin typeface="Arial"/>
              </a:rPr>
              <a:t>&lt;/head&gt;</a:t>
            </a:r>
            <a:endParaRPr b="0" lang="en-US" sz="1500" spc="-1" strike="noStrike">
              <a:latin typeface="Arial"/>
            </a:endParaRPr>
          </a:p>
          <a:p>
            <a:r>
              <a:rPr b="0" lang="en-US" sz="1500" spc="-1" strike="noStrike">
                <a:solidFill>
                  <a:srgbClr val="800080"/>
                </a:solidFill>
                <a:highlight>
                  <a:srgbClr val="ffffff"/>
                </a:highlight>
                <a:latin typeface="Arial"/>
              </a:rPr>
              <a:t>&lt;body&gt;</a:t>
            </a:r>
            <a:endParaRPr b="0" lang="en-US" sz="1500" spc="-1" strike="noStrike">
              <a:latin typeface="Arial"/>
            </a:endParaRPr>
          </a:p>
          <a:p>
            <a:r>
              <a:rPr b="0" lang="en-US" sz="1500" spc="-1" strike="noStrike">
                <a:solidFill>
                  <a:srgbClr val="800080"/>
                </a:solidFill>
                <a:highlight>
                  <a:srgbClr val="ffffff"/>
                </a:highlight>
                <a:latin typeface="Arial"/>
              </a:rPr>
              <a:t>&lt;div style="font-size:400%;padding-left:20%;padding-right:20%;"&gt;&lt;p&gt;</a:t>
            </a:r>
            <a:endParaRPr b="0" lang="en-US" sz="1500" spc="-1" strike="noStrike">
              <a:latin typeface="Arial"/>
            </a:endParaRPr>
          </a:p>
          <a:p>
            <a:r>
              <a:rPr b="0" lang="en-US" sz="1500" spc="-1" strike="noStrike">
                <a:solidFill>
                  <a:srgbClr val="800080"/>
                </a:solidFill>
                <a:highlight>
                  <a:srgbClr val="ffffff"/>
                </a:highlight>
                <a:latin typeface="Arial"/>
              </a:rPr>
              <a:t>&lt;?php</a:t>
            </a:r>
            <a:endParaRPr b="0" lang="en-US" sz="1500" spc="-1" strike="noStrike">
              <a:latin typeface="Arial"/>
            </a:endParaRPr>
          </a:p>
          <a:p>
            <a:r>
              <a:rPr b="0" lang="en-US" sz="1500" spc="-1" strike="noStrike">
                <a:solidFill>
                  <a:srgbClr val="800080"/>
                </a:solidFill>
                <a:highlight>
                  <a:srgbClr val="ffffff"/>
                </a:highlight>
                <a:latin typeface="Arial"/>
              </a:rPr>
              <a:t>$myfile = fopen("TEXT.txt", "r") or die("Unknown Files!");</a:t>
            </a:r>
            <a:endParaRPr b="0" lang="en-US" sz="1500" spc="-1" strike="noStrike">
              <a:latin typeface="Arial"/>
            </a:endParaRPr>
          </a:p>
          <a:p>
            <a:r>
              <a:rPr b="0" lang="en-US" sz="1500" spc="-1" strike="noStrike">
                <a:solidFill>
                  <a:srgbClr val="800080"/>
                </a:solidFill>
                <a:highlight>
                  <a:srgbClr val="ffffff"/>
                </a:highlight>
                <a:latin typeface="Arial"/>
              </a:rPr>
              <a:t>echo fread($myfile,filesize("TEXT.txt"));</a:t>
            </a:r>
            <a:endParaRPr b="0" lang="en-US" sz="1500" spc="-1" strike="noStrike">
              <a:latin typeface="Arial"/>
            </a:endParaRPr>
          </a:p>
          <a:p>
            <a:r>
              <a:rPr b="0" lang="en-US" sz="1500" spc="-1" strike="noStrike">
                <a:solidFill>
                  <a:srgbClr val="800080"/>
                </a:solidFill>
                <a:highlight>
                  <a:srgbClr val="ffffff"/>
                </a:highlight>
                <a:latin typeface="Arial"/>
              </a:rPr>
              <a:t>fclose($myfile);</a:t>
            </a:r>
            <a:endParaRPr b="0" lang="en-US" sz="1500" spc="-1" strike="noStrike">
              <a:latin typeface="Arial"/>
            </a:endParaRPr>
          </a:p>
          <a:p>
            <a:r>
              <a:rPr b="0" lang="en-US" sz="1500" spc="-1" strike="noStrike">
                <a:solidFill>
                  <a:srgbClr val="800080"/>
                </a:solidFill>
                <a:highlight>
                  <a:srgbClr val="ffffff"/>
                </a:highlight>
                <a:latin typeface="Arial"/>
              </a:rPr>
              <a:t>?&gt;</a:t>
            </a:r>
            <a:endParaRPr b="0" lang="en-US" sz="1500" spc="-1" strike="noStrike">
              <a:latin typeface="Arial"/>
            </a:endParaRPr>
          </a:p>
          <a:p>
            <a:r>
              <a:rPr b="0" lang="en-US" sz="1500" spc="-1" strike="noStrike">
                <a:solidFill>
                  <a:srgbClr val="800080"/>
                </a:solidFill>
                <a:highlight>
                  <a:srgbClr val="ffffff"/>
                </a:highlight>
                <a:latin typeface="Arial"/>
              </a:rPr>
              <a:t>&lt;/p&gt;&lt;/div&gt;</a:t>
            </a:r>
            <a:endParaRPr b="0" lang="en-US" sz="1500" spc="-1" strike="noStrike">
              <a:latin typeface="Arial"/>
            </a:endParaRPr>
          </a:p>
          <a:p>
            <a:r>
              <a:rPr b="0" lang="en-US" sz="1500" spc="-1" strike="noStrike">
                <a:solidFill>
                  <a:srgbClr val="800080"/>
                </a:solidFill>
                <a:highlight>
                  <a:srgbClr val="ffffff"/>
                </a:highlight>
                <a:latin typeface="Arial"/>
              </a:rPr>
              <a:t>&lt;/body&gt;</a:t>
            </a:r>
            <a:endParaRPr b="0" lang="en-US" sz="1500" spc="-1" strike="noStrike">
              <a:latin typeface="Arial"/>
            </a:endParaRPr>
          </a:p>
          <a:p>
            <a:r>
              <a:rPr b="0" lang="en-US" sz="1500" spc="-1" strike="noStrike">
                <a:solidFill>
                  <a:srgbClr val="800080"/>
                </a:solidFill>
                <a:highlight>
                  <a:srgbClr val="ffffff"/>
                </a:highlight>
                <a:latin typeface="Arial"/>
              </a:rPr>
              <a:t>&lt;/html&gt;</a:t>
            </a:r>
            <a:endParaRPr b="0" lang="en-US" sz="15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extShape 1"/>
          <p:cNvSpPr txBox="1"/>
          <p:nvPr/>
        </p:nvSpPr>
        <p:spPr>
          <a:xfrm>
            <a:off x="576360" y="-7200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sudo nano write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68" name="TextShape 2"/>
          <p:cNvSpPr txBox="1"/>
          <p:nvPr/>
        </p:nvSpPr>
        <p:spPr>
          <a:xfrm>
            <a:off x="0" y="1222920"/>
            <a:ext cx="5040000" cy="38170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500" spc="-1" strike="noStrike">
                <a:solidFill>
                  <a:srgbClr val="800080"/>
                </a:solidFill>
                <a:highlight>
                  <a:srgbClr val="ffffff"/>
                </a:highlight>
                <a:latin typeface="Arial"/>
              </a:rPr>
              <a:t>&lt;!DOCTYPE html&gt;</a:t>
            </a:r>
            <a:endParaRPr b="0" lang="en-US" sz="1500" spc="-1" strike="noStrike">
              <a:latin typeface="Arial"/>
            </a:endParaRPr>
          </a:p>
          <a:p>
            <a:r>
              <a:rPr b="0" lang="en-US" sz="1500" spc="-1" strike="noStrike">
                <a:solidFill>
                  <a:srgbClr val="800080"/>
                </a:solidFill>
                <a:highlight>
                  <a:srgbClr val="ffffff"/>
                </a:highlight>
                <a:latin typeface="Arial"/>
              </a:rPr>
              <a:t>&lt;html&gt;</a:t>
            </a:r>
            <a:endParaRPr b="0" lang="en-US" sz="1500" spc="-1" strike="noStrike">
              <a:latin typeface="Arial"/>
            </a:endParaRPr>
          </a:p>
          <a:p>
            <a:r>
              <a:rPr b="0" lang="en-US" sz="1500" spc="-1" strike="noStrike">
                <a:solidFill>
                  <a:srgbClr val="800080"/>
                </a:solidFill>
                <a:highlight>
                  <a:srgbClr val="ffffff"/>
                </a:highlight>
                <a:latin typeface="Arial"/>
              </a:rPr>
              <a:t>&lt;head&gt;</a:t>
            </a:r>
            <a:endParaRPr b="0" lang="en-US" sz="1500" spc="-1" strike="noStrike">
              <a:latin typeface="Arial"/>
            </a:endParaRPr>
          </a:p>
          <a:p>
            <a:r>
              <a:rPr b="0" lang="en-US" sz="1500" spc="-1" strike="noStrike">
                <a:solidFill>
                  <a:srgbClr val="800080"/>
                </a:solidFill>
                <a:highlight>
                  <a:srgbClr val="ffffff"/>
                </a:highlight>
                <a:latin typeface="Arial"/>
              </a:rPr>
              <a:t>&lt;title="text page"&gt;</a:t>
            </a:r>
            <a:endParaRPr b="0" lang="en-US" sz="1500" spc="-1" strike="noStrike">
              <a:latin typeface="Arial"/>
            </a:endParaRPr>
          </a:p>
          <a:p>
            <a:r>
              <a:rPr b="0" lang="en-US" sz="1500" spc="-1" strike="noStrike">
                <a:solidFill>
                  <a:srgbClr val="800080"/>
                </a:solidFill>
                <a:highlight>
                  <a:srgbClr val="ffffff"/>
                </a:highlight>
                <a:latin typeface="Arial"/>
              </a:rPr>
              <a:t>&lt;meta charset="UTF-8"&gt;</a:t>
            </a:r>
            <a:endParaRPr b="0" lang="en-US" sz="1500" spc="-1" strike="noStrike">
              <a:latin typeface="Arial"/>
            </a:endParaRPr>
          </a:p>
          <a:p>
            <a:r>
              <a:rPr b="0" lang="en-US" sz="1500" spc="-1" strike="noStrike">
                <a:solidFill>
                  <a:srgbClr val="800080"/>
                </a:solidFill>
                <a:highlight>
                  <a:srgbClr val="ffffff"/>
                </a:highlight>
                <a:latin typeface="Arial"/>
              </a:rPr>
              <a:t>&lt;/head&gt;</a:t>
            </a:r>
            <a:endParaRPr b="0" lang="en-US" sz="1500" spc="-1" strike="noStrike">
              <a:latin typeface="Arial"/>
            </a:endParaRPr>
          </a:p>
          <a:p>
            <a:r>
              <a:rPr b="0" lang="en-US" sz="1500" spc="-1" strike="noStrike">
                <a:solidFill>
                  <a:srgbClr val="800080"/>
                </a:solidFill>
                <a:highlight>
                  <a:srgbClr val="ffffff"/>
                </a:highlight>
                <a:latin typeface="Arial"/>
              </a:rPr>
              <a:t>&lt;body&gt;</a:t>
            </a:r>
            <a:endParaRPr b="0" lang="en-US" sz="1500" spc="-1" strike="noStrike">
              <a:latin typeface="Arial"/>
            </a:endParaRPr>
          </a:p>
          <a:p>
            <a:r>
              <a:rPr b="0" lang="en-US" sz="1500" spc="-1" strike="noStrike">
                <a:solidFill>
                  <a:srgbClr val="800080"/>
                </a:solidFill>
                <a:highlight>
                  <a:srgbClr val="ffffff"/>
                </a:highlight>
                <a:latin typeface="Arial"/>
              </a:rPr>
              <a:t>&lt;form action="writex.php" method="post"  id="usrform"&gt;</a:t>
            </a:r>
            <a:endParaRPr b="0" lang="en-US" sz="1500" spc="-1" strike="noStrike">
              <a:latin typeface="Arial"/>
            </a:endParaRPr>
          </a:p>
          <a:p>
            <a:r>
              <a:rPr b="0" lang="en-US" sz="1500" spc="-1" strike="noStrike">
                <a:solidFill>
                  <a:srgbClr val="800080"/>
                </a:solidFill>
                <a:highlight>
                  <a:srgbClr val="ffffff"/>
                </a:highlight>
                <a:latin typeface="Arial"/>
              </a:rPr>
              <a:t>&lt;p&gt;</a:t>
            </a:r>
            <a:r>
              <a:rPr b="0" lang="zh-TW" sz="1500" spc="-1" strike="noStrike">
                <a:solidFill>
                  <a:srgbClr val="800080"/>
                </a:solidFill>
                <a:highlight>
                  <a:srgbClr val="ffffff"/>
                </a:highlight>
                <a:latin typeface="Arial"/>
              </a:rPr>
              <a:t>輸入文字</a:t>
            </a:r>
            <a:r>
              <a:rPr b="0" lang="en-US" sz="1500" spc="-1" strike="noStrike">
                <a:solidFill>
                  <a:srgbClr val="800080"/>
                </a:solidFill>
                <a:highlight>
                  <a:srgbClr val="ffffff"/>
                </a:highlight>
                <a:latin typeface="Arial"/>
              </a:rPr>
              <a:t>(</a:t>
            </a:r>
            <a:r>
              <a:rPr b="0" lang="zh-TW" sz="1500" spc="-1" strike="noStrike">
                <a:solidFill>
                  <a:srgbClr val="800080"/>
                </a:solidFill>
                <a:highlight>
                  <a:srgbClr val="ffffff"/>
                </a:highlight>
                <a:latin typeface="Arial"/>
              </a:rPr>
              <a:t>使用</a:t>
            </a:r>
            <a:r>
              <a:rPr b="0" lang="en-US" sz="1500" spc="-1" strike="noStrike">
                <a:solidFill>
                  <a:srgbClr val="800080"/>
                </a:solidFill>
                <a:highlight>
                  <a:srgbClr val="ffffff"/>
                </a:highlight>
                <a:latin typeface="Arial"/>
              </a:rPr>
              <a:t>&lt; br &gt;</a:t>
            </a:r>
            <a:r>
              <a:rPr b="0" lang="zh-TW" sz="1500" spc="-1" strike="noStrike">
                <a:solidFill>
                  <a:srgbClr val="800080"/>
                </a:solidFill>
                <a:highlight>
                  <a:srgbClr val="ffffff"/>
                </a:highlight>
                <a:latin typeface="Arial"/>
              </a:rPr>
              <a:t>以進行換行</a:t>
            </a:r>
            <a:r>
              <a:rPr b="0" lang="en-US" sz="1500" spc="-1" strike="noStrike">
                <a:solidFill>
                  <a:srgbClr val="800080"/>
                </a:solidFill>
                <a:highlight>
                  <a:srgbClr val="ffffff"/>
                </a:highlight>
                <a:latin typeface="Arial"/>
              </a:rPr>
              <a:t>):&lt;/p&gt;</a:t>
            </a:r>
            <a:endParaRPr b="0" lang="en-US" sz="1500" spc="-1" strike="noStrike">
              <a:latin typeface="Arial"/>
            </a:endParaRPr>
          </a:p>
          <a:p>
            <a:r>
              <a:rPr b="0" lang="en-US" sz="1500" spc="-1" strike="noStrike">
                <a:solidFill>
                  <a:srgbClr val="800080"/>
                </a:solidFill>
                <a:highlight>
                  <a:srgbClr val="ffffff"/>
                </a:highlight>
                <a:latin typeface="Arial"/>
              </a:rPr>
              <a:t>&lt;br&gt;&lt;br&gt;</a:t>
            </a:r>
            <a:endParaRPr b="0" lang="en-US" sz="1500" spc="-1" strike="noStrike">
              <a:latin typeface="Arial"/>
            </a:endParaRPr>
          </a:p>
          <a:p>
            <a:r>
              <a:rPr b="0" lang="en-US" sz="1500" spc="-1" strike="noStrike">
                <a:solidFill>
                  <a:srgbClr val="800080"/>
                </a:solidFill>
                <a:highlight>
                  <a:srgbClr val="ffffff"/>
                </a:highlight>
                <a:latin typeface="Arial"/>
              </a:rPr>
              <a:t>&lt;textarea rows="4" cols="50" name="name" form="usrform"&gt;</a:t>
            </a:r>
            <a:endParaRPr b="0" lang="en-US" sz="1500" spc="-1" strike="noStrike">
              <a:latin typeface="Arial"/>
            </a:endParaRPr>
          </a:p>
          <a:p>
            <a:r>
              <a:rPr b="0" lang="en-US" sz="1500" spc="-1" strike="noStrike">
                <a:solidFill>
                  <a:srgbClr val="800080"/>
                </a:solidFill>
                <a:highlight>
                  <a:srgbClr val="ffffff"/>
                </a:highlight>
                <a:latin typeface="Arial"/>
              </a:rPr>
              <a:t>&lt;/textarea&gt;</a:t>
            </a:r>
            <a:endParaRPr b="0" lang="en-US" sz="1500" spc="-1" strike="noStrike">
              <a:latin typeface="Arial"/>
            </a:endParaRPr>
          </a:p>
          <a:p>
            <a:r>
              <a:rPr b="0" lang="en-US" sz="1500" spc="-1" strike="noStrike">
                <a:solidFill>
                  <a:srgbClr val="800080"/>
                </a:solidFill>
                <a:highlight>
                  <a:srgbClr val="ffffff"/>
                </a:highlight>
                <a:latin typeface="Arial"/>
              </a:rPr>
              <a:t>&lt;input type ="submit" value="</a:t>
            </a:r>
            <a:r>
              <a:rPr b="0" lang="zh-TW" sz="1500" spc="-1" strike="noStrike">
                <a:solidFill>
                  <a:srgbClr val="800080"/>
                </a:solidFill>
                <a:highlight>
                  <a:srgbClr val="ffffff"/>
                </a:highlight>
                <a:latin typeface="Arial"/>
              </a:rPr>
              <a:t>送出</a:t>
            </a:r>
            <a:r>
              <a:rPr b="0" lang="en-US" sz="1500" spc="-1" strike="noStrike">
                <a:solidFill>
                  <a:srgbClr val="800080"/>
                </a:solidFill>
                <a:highlight>
                  <a:srgbClr val="ffffff"/>
                </a:highlight>
                <a:latin typeface="Arial"/>
              </a:rPr>
              <a:t>"&gt;</a:t>
            </a:r>
            <a:endParaRPr b="0" lang="en-US" sz="1500" spc="-1" strike="noStrike">
              <a:latin typeface="Arial"/>
            </a:endParaRPr>
          </a:p>
          <a:p>
            <a:r>
              <a:rPr b="0" lang="en-US" sz="1500" spc="-1" strike="noStrike">
                <a:solidFill>
                  <a:srgbClr val="800080"/>
                </a:solidFill>
                <a:highlight>
                  <a:srgbClr val="ffffff"/>
                </a:highlight>
                <a:latin typeface="Arial"/>
              </a:rPr>
              <a:t>&lt;/form&gt;</a:t>
            </a:r>
            <a:endParaRPr b="0" lang="en-US" sz="1500" spc="-1" strike="noStrike">
              <a:latin typeface="Arial"/>
            </a:endParaRPr>
          </a:p>
          <a:p>
            <a:r>
              <a:rPr b="0" lang="en-US" sz="1500" spc="-1" strike="noStrike">
                <a:solidFill>
                  <a:srgbClr val="800080"/>
                </a:solidFill>
                <a:highlight>
                  <a:srgbClr val="ffffff"/>
                </a:highlight>
                <a:latin typeface="Arial"/>
              </a:rPr>
              <a:t>&lt;/body&gt;</a:t>
            </a:r>
            <a:endParaRPr b="0" lang="en-US" sz="1500" spc="-1" strike="noStrike">
              <a:latin typeface="Arial"/>
            </a:endParaRPr>
          </a:p>
          <a:p>
            <a:r>
              <a:rPr b="0" lang="en-US" sz="1500" spc="-1" strike="noStrike">
                <a:solidFill>
                  <a:srgbClr val="800080"/>
                </a:solidFill>
                <a:highlight>
                  <a:srgbClr val="ffffff"/>
                </a:highlight>
                <a:latin typeface="Arial"/>
              </a:rPr>
              <a:t>&lt;/html&gt;</a:t>
            </a:r>
            <a:endParaRPr b="0" lang="en-US" sz="1500" spc="-1" strike="noStrike">
              <a:latin typeface="Arial"/>
            </a:endParaRPr>
          </a:p>
        </p:txBody>
      </p:sp>
      <p:pic>
        <p:nvPicPr>
          <p:cNvPr id="69" name="" descr=""/>
          <p:cNvPicPr/>
          <p:nvPr/>
        </p:nvPicPr>
        <p:blipFill>
          <a:blip r:embed="rId1"/>
          <a:stretch/>
        </p:blipFill>
        <p:spPr>
          <a:xfrm>
            <a:off x="4896000" y="1080000"/>
            <a:ext cx="5130000" cy="4104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Shape 1"/>
          <p:cNvSpPr txBox="1"/>
          <p:nvPr/>
        </p:nvSpPr>
        <p:spPr>
          <a:xfrm>
            <a:off x="-72000" y="-27720"/>
            <a:ext cx="10224000" cy="11797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3200" spc="-1" strike="noStrike">
                <a:latin typeface="Arial"/>
              </a:rPr>
              <a:t>sudo nano write.php(</a:t>
            </a:r>
            <a:r>
              <a:rPr b="0" lang="zh-TW" sz="3200" spc="-1" strike="noStrike">
                <a:latin typeface="Arial"/>
              </a:rPr>
              <a:t>跟</a:t>
            </a:r>
            <a:r>
              <a:rPr b="0" lang="en-US" sz="3200" spc="-1" strike="noStrike">
                <a:latin typeface="Arial"/>
              </a:rPr>
              <a:t>write</a:t>
            </a:r>
            <a:r>
              <a:rPr b="0" lang="zh-TW" sz="3200" spc="-1" strike="noStrike">
                <a:latin typeface="Arial"/>
              </a:rPr>
              <a:t>比多了</a:t>
            </a:r>
            <a:r>
              <a:rPr b="0" lang="en-US" sz="3200" spc="-1" strike="noStrike">
                <a:latin typeface="Arial"/>
              </a:rPr>
              <a:t>php</a:t>
            </a:r>
            <a:r>
              <a:rPr b="0" lang="zh-TW" sz="3200" spc="-1" strike="noStrike">
                <a:latin typeface="Arial"/>
              </a:rPr>
              <a:t>語言的部份</a:t>
            </a:r>
            <a:r>
              <a:rPr b="0" lang="en-US" sz="3200" spc="-1" strike="noStrike">
                <a:latin typeface="Arial"/>
              </a:rPr>
              <a:t>)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71" name="TextShape 2"/>
          <p:cNvSpPr txBox="1"/>
          <p:nvPr/>
        </p:nvSpPr>
        <p:spPr>
          <a:xfrm>
            <a:off x="72000" y="794520"/>
            <a:ext cx="5040000" cy="48754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500" spc="-1" strike="noStrike">
                <a:solidFill>
                  <a:srgbClr val="800080"/>
                </a:solidFill>
                <a:highlight>
                  <a:srgbClr val="ffffff"/>
                </a:highlight>
                <a:latin typeface="Arial"/>
              </a:rPr>
              <a:t>&lt;!DOCTYPE html&gt;</a:t>
            </a:r>
            <a:endParaRPr b="0" lang="en-US" sz="1500" spc="-1" strike="noStrike">
              <a:latin typeface="Arial"/>
            </a:endParaRPr>
          </a:p>
          <a:p>
            <a:r>
              <a:rPr b="0" lang="en-US" sz="1500" spc="-1" strike="noStrike">
                <a:solidFill>
                  <a:srgbClr val="800080"/>
                </a:solidFill>
                <a:highlight>
                  <a:srgbClr val="ffffff"/>
                </a:highlight>
                <a:latin typeface="Arial"/>
              </a:rPr>
              <a:t>&lt;html&gt;</a:t>
            </a:r>
            <a:endParaRPr b="0" lang="en-US" sz="1500" spc="-1" strike="noStrike">
              <a:latin typeface="Arial"/>
            </a:endParaRPr>
          </a:p>
          <a:p>
            <a:r>
              <a:rPr b="0" lang="en-US" sz="1500" spc="-1" strike="noStrike">
                <a:solidFill>
                  <a:srgbClr val="800080"/>
                </a:solidFill>
                <a:highlight>
                  <a:srgbClr val="ffffff"/>
                </a:highlight>
                <a:latin typeface="Arial"/>
              </a:rPr>
              <a:t>&lt;head&gt;</a:t>
            </a:r>
            <a:endParaRPr b="0" lang="en-US" sz="1500" spc="-1" strike="noStrike">
              <a:latin typeface="Arial"/>
            </a:endParaRPr>
          </a:p>
          <a:p>
            <a:r>
              <a:rPr b="0" lang="en-US" sz="1500" spc="-1" strike="noStrike">
                <a:solidFill>
                  <a:srgbClr val="800080"/>
                </a:solidFill>
                <a:highlight>
                  <a:srgbClr val="ffffff"/>
                </a:highlight>
                <a:latin typeface="Arial"/>
              </a:rPr>
              <a:t>&lt;title="text page"&gt;</a:t>
            </a:r>
            <a:endParaRPr b="0" lang="en-US" sz="1500" spc="-1" strike="noStrike">
              <a:latin typeface="Arial"/>
            </a:endParaRPr>
          </a:p>
          <a:p>
            <a:r>
              <a:rPr b="0" lang="en-US" sz="1500" spc="-1" strike="noStrike">
                <a:solidFill>
                  <a:srgbClr val="800080"/>
                </a:solidFill>
                <a:highlight>
                  <a:srgbClr val="ffffff"/>
                </a:highlight>
                <a:latin typeface="Arial"/>
              </a:rPr>
              <a:t>&lt;meta charset="UTF-8"&gt;</a:t>
            </a:r>
            <a:endParaRPr b="0" lang="en-US" sz="1500" spc="-1" strike="noStrike">
              <a:latin typeface="Arial"/>
            </a:endParaRPr>
          </a:p>
          <a:p>
            <a:r>
              <a:rPr b="0" lang="en-US" sz="1500" spc="-1" strike="noStrike">
                <a:solidFill>
                  <a:srgbClr val="800080"/>
                </a:solidFill>
                <a:highlight>
                  <a:srgbClr val="ffffff"/>
                </a:highlight>
                <a:latin typeface="Arial"/>
              </a:rPr>
              <a:t>&lt;/head&gt;</a:t>
            </a:r>
            <a:endParaRPr b="0" lang="en-US" sz="1500" spc="-1" strike="noStrike">
              <a:latin typeface="Arial"/>
            </a:endParaRPr>
          </a:p>
          <a:p>
            <a:r>
              <a:rPr b="0" lang="en-US" sz="1500" spc="-1" strike="noStrike">
                <a:solidFill>
                  <a:srgbClr val="800080"/>
                </a:solidFill>
                <a:highlight>
                  <a:srgbClr val="ffffff"/>
                </a:highlight>
                <a:latin typeface="Arial"/>
              </a:rPr>
              <a:t>&lt;body&gt;</a:t>
            </a:r>
            <a:endParaRPr b="0" lang="en-US" sz="1500" spc="-1" strike="noStrike">
              <a:latin typeface="Arial"/>
            </a:endParaRPr>
          </a:p>
          <a:p>
            <a:r>
              <a:rPr b="0" lang="en-US" sz="1500" spc="-1" strike="noStrike">
                <a:solidFill>
                  <a:srgbClr val="800080"/>
                </a:solidFill>
                <a:highlight>
                  <a:srgbClr val="ffffff"/>
                </a:highlight>
                <a:latin typeface="Arial"/>
              </a:rPr>
              <a:t>&lt;form action="writex.php" method="post"  id="usrform"&gt;</a:t>
            </a:r>
            <a:endParaRPr b="0" lang="en-US" sz="1500" spc="-1" strike="noStrike">
              <a:latin typeface="Arial"/>
            </a:endParaRPr>
          </a:p>
          <a:p>
            <a:r>
              <a:rPr b="0" lang="en-US" sz="1500" spc="-1" strike="noStrike">
                <a:solidFill>
                  <a:srgbClr val="800080"/>
                </a:solidFill>
                <a:highlight>
                  <a:srgbClr val="ffffff"/>
                </a:highlight>
                <a:latin typeface="Arial"/>
              </a:rPr>
              <a:t>&lt;p&gt;</a:t>
            </a:r>
            <a:r>
              <a:rPr b="0" lang="zh-TW" sz="1500" spc="-1" strike="noStrike">
                <a:solidFill>
                  <a:srgbClr val="800080"/>
                </a:solidFill>
                <a:highlight>
                  <a:srgbClr val="ffffff"/>
                </a:highlight>
                <a:latin typeface="Arial"/>
              </a:rPr>
              <a:t>輸入文字</a:t>
            </a:r>
            <a:r>
              <a:rPr b="0" lang="en-US" sz="1500" spc="-1" strike="noStrike">
                <a:solidFill>
                  <a:srgbClr val="800080"/>
                </a:solidFill>
                <a:highlight>
                  <a:srgbClr val="ffffff"/>
                </a:highlight>
                <a:latin typeface="Arial"/>
              </a:rPr>
              <a:t>(</a:t>
            </a:r>
            <a:r>
              <a:rPr b="0" lang="zh-TW" sz="1500" spc="-1" strike="noStrike">
                <a:solidFill>
                  <a:srgbClr val="800080"/>
                </a:solidFill>
                <a:highlight>
                  <a:srgbClr val="ffffff"/>
                </a:highlight>
                <a:latin typeface="Arial"/>
              </a:rPr>
              <a:t>使用</a:t>
            </a:r>
            <a:r>
              <a:rPr b="0" lang="en-US" sz="1500" spc="-1" strike="noStrike">
                <a:solidFill>
                  <a:srgbClr val="800080"/>
                </a:solidFill>
                <a:highlight>
                  <a:srgbClr val="ffffff"/>
                </a:highlight>
                <a:latin typeface="Arial"/>
              </a:rPr>
              <a:t>&lt; br &gt;</a:t>
            </a:r>
            <a:r>
              <a:rPr b="0" lang="zh-TW" sz="1500" spc="-1" strike="noStrike">
                <a:solidFill>
                  <a:srgbClr val="800080"/>
                </a:solidFill>
                <a:highlight>
                  <a:srgbClr val="ffffff"/>
                </a:highlight>
                <a:latin typeface="Arial"/>
              </a:rPr>
              <a:t>以進行換行</a:t>
            </a:r>
            <a:r>
              <a:rPr b="0" lang="en-US" sz="1500" spc="-1" strike="noStrike">
                <a:solidFill>
                  <a:srgbClr val="800080"/>
                </a:solidFill>
                <a:highlight>
                  <a:srgbClr val="ffffff"/>
                </a:highlight>
                <a:latin typeface="Arial"/>
              </a:rPr>
              <a:t>):&lt;/p&gt;</a:t>
            </a:r>
            <a:endParaRPr b="0" lang="en-US" sz="1500" spc="-1" strike="noStrike">
              <a:latin typeface="Arial"/>
            </a:endParaRPr>
          </a:p>
          <a:p>
            <a:r>
              <a:rPr b="0" lang="en-US" sz="1500" spc="-1" strike="noStrike">
                <a:solidFill>
                  <a:srgbClr val="800080"/>
                </a:solidFill>
                <a:highlight>
                  <a:srgbClr val="ffffff"/>
                </a:highlight>
                <a:latin typeface="Arial"/>
              </a:rPr>
              <a:t>&lt;br&gt;&lt;br&gt;</a:t>
            </a:r>
            <a:endParaRPr b="0" lang="en-US" sz="1500" spc="-1" strike="noStrike">
              <a:latin typeface="Arial"/>
            </a:endParaRPr>
          </a:p>
          <a:p>
            <a:r>
              <a:rPr b="0" lang="en-US" sz="1500" spc="-1" strike="noStrike">
                <a:solidFill>
                  <a:srgbClr val="800080"/>
                </a:solidFill>
                <a:highlight>
                  <a:srgbClr val="ffffff"/>
                </a:highlight>
                <a:latin typeface="Arial"/>
              </a:rPr>
              <a:t>&lt;textarea rows="4" cols="50" name="name" form="usrform"&gt;</a:t>
            </a:r>
            <a:endParaRPr b="0" lang="en-US" sz="1500" spc="-1" strike="noStrike">
              <a:latin typeface="Arial"/>
            </a:endParaRPr>
          </a:p>
          <a:p>
            <a:r>
              <a:rPr b="0" lang="en-US" sz="1500" spc="-1" strike="noStrike">
                <a:solidFill>
                  <a:srgbClr val="800080"/>
                </a:solidFill>
                <a:highlight>
                  <a:srgbClr val="ffffff"/>
                </a:highlight>
                <a:latin typeface="Arial"/>
              </a:rPr>
              <a:t>&lt;?php</a:t>
            </a:r>
            <a:endParaRPr b="0" lang="en-US" sz="1500" spc="-1" strike="noStrike">
              <a:latin typeface="Arial"/>
            </a:endParaRPr>
          </a:p>
          <a:p>
            <a:r>
              <a:rPr b="0" lang="en-US" sz="1500" spc="-1" strike="noStrike">
                <a:solidFill>
                  <a:srgbClr val="800080"/>
                </a:solidFill>
                <a:highlight>
                  <a:srgbClr val="ffffff"/>
                </a:highlight>
                <a:latin typeface="Arial"/>
              </a:rPr>
              <a:t>$myfile = fopen("TEXT.txt", "r") or die("");</a:t>
            </a:r>
            <a:endParaRPr b="0" lang="en-US" sz="1500" spc="-1" strike="noStrike">
              <a:latin typeface="Arial"/>
            </a:endParaRPr>
          </a:p>
          <a:p>
            <a:r>
              <a:rPr b="0" lang="en-US" sz="1500" spc="-1" strike="noStrike">
                <a:solidFill>
                  <a:srgbClr val="800080"/>
                </a:solidFill>
                <a:highlight>
                  <a:srgbClr val="ffffff"/>
                </a:highlight>
                <a:latin typeface="Arial"/>
              </a:rPr>
              <a:t>echo fread($myfile,filesize("TEXT.txt"));</a:t>
            </a:r>
            <a:endParaRPr b="0" lang="en-US" sz="1500" spc="-1" strike="noStrike">
              <a:latin typeface="Arial"/>
            </a:endParaRPr>
          </a:p>
          <a:p>
            <a:r>
              <a:rPr b="0" lang="en-US" sz="1500" spc="-1" strike="noStrike">
                <a:solidFill>
                  <a:srgbClr val="800080"/>
                </a:solidFill>
                <a:highlight>
                  <a:srgbClr val="ffffff"/>
                </a:highlight>
                <a:latin typeface="Arial"/>
              </a:rPr>
              <a:t>fclose($myfile);</a:t>
            </a:r>
            <a:endParaRPr b="0" lang="en-US" sz="1500" spc="-1" strike="noStrike">
              <a:latin typeface="Arial"/>
            </a:endParaRPr>
          </a:p>
          <a:p>
            <a:r>
              <a:rPr b="0" lang="en-US" sz="1500" spc="-1" strike="noStrike">
                <a:solidFill>
                  <a:srgbClr val="800080"/>
                </a:solidFill>
                <a:highlight>
                  <a:srgbClr val="ffffff"/>
                </a:highlight>
                <a:latin typeface="Arial"/>
              </a:rPr>
              <a:t>?&gt;</a:t>
            </a:r>
            <a:endParaRPr b="0" lang="en-US" sz="1500" spc="-1" strike="noStrike">
              <a:latin typeface="Arial"/>
            </a:endParaRPr>
          </a:p>
          <a:p>
            <a:r>
              <a:rPr b="0" lang="en-US" sz="1500" spc="-1" strike="noStrike">
                <a:solidFill>
                  <a:srgbClr val="800080"/>
                </a:solidFill>
                <a:highlight>
                  <a:srgbClr val="ffffff"/>
                </a:highlight>
                <a:latin typeface="Arial"/>
              </a:rPr>
              <a:t>&lt;/textarea&gt;</a:t>
            </a:r>
            <a:endParaRPr b="0" lang="en-US" sz="1500" spc="-1" strike="noStrike">
              <a:latin typeface="Arial"/>
            </a:endParaRPr>
          </a:p>
          <a:p>
            <a:r>
              <a:rPr b="0" lang="en-US" sz="1500" spc="-1" strike="noStrike">
                <a:solidFill>
                  <a:srgbClr val="800080"/>
                </a:solidFill>
                <a:highlight>
                  <a:srgbClr val="ffffff"/>
                </a:highlight>
                <a:latin typeface="Arial"/>
              </a:rPr>
              <a:t>&lt;input type ="submit" value="</a:t>
            </a:r>
            <a:r>
              <a:rPr b="0" lang="zh-TW" sz="1500" spc="-1" strike="noStrike">
                <a:solidFill>
                  <a:srgbClr val="800080"/>
                </a:solidFill>
                <a:highlight>
                  <a:srgbClr val="ffffff"/>
                </a:highlight>
                <a:latin typeface="Arial"/>
              </a:rPr>
              <a:t>送出</a:t>
            </a:r>
            <a:r>
              <a:rPr b="0" lang="en-US" sz="1500" spc="-1" strike="noStrike">
                <a:solidFill>
                  <a:srgbClr val="800080"/>
                </a:solidFill>
                <a:highlight>
                  <a:srgbClr val="ffffff"/>
                </a:highlight>
                <a:latin typeface="Arial"/>
              </a:rPr>
              <a:t>"&gt;</a:t>
            </a:r>
            <a:endParaRPr b="0" lang="en-US" sz="1500" spc="-1" strike="noStrike">
              <a:latin typeface="Arial"/>
            </a:endParaRPr>
          </a:p>
          <a:p>
            <a:r>
              <a:rPr b="0" lang="en-US" sz="1500" spc="-1" strike="noStrike">
                <a:solidFill>
                  <a:srgbClr val="800080"/>
                </a:solidFill>
                <a:highlight>
                  <a:srgbClr val="ffffff"/>
                </a:highlight>
                <a:latin typeface="Arial"/>
              </a:rPr>
              <a:t>&lt;/form&gt;</a:t>
            </a:r>
            <a:endParaRPr b="0" lang="en-US" sz="1500" spc="-1" strike="noStrike">
              <a:latin typeface="Arial"/>
            </a:endParaRPr>
          </a:p>
          <a:p>
            <a:r>
              <a:rPr b="0" lang="en-US" sz="1500" spc="-1" strike="noStrike">
                <a:solidFill>
                  <a:srgbClr val="800080"/>
                </a:solidFill>
                <a:highlight>
                  <a:srgbClr val="ffffff"/>
                </a:highlight>
                <a:latin typeface="Arial"/>
              </a:rPr>
              <a:t>&lt;/body&gt;</a:t>
            </a:r>
            <a:endParaRPr b="0" lang="en-US" sz="1500" spc="-1" strike="noStrike">
              <a:latin typeface="Arial"/>
            </a:endParaRPr>
          </a:p>
          <a:p>
            <a:r>
              <a:rPr b="0" lang="en-US" sz="1500" spc="-1" strike="noStrike">
                <a:solidFill>
                  <a:srgbClr val="800080"/>
                </a:solidFill>
                <a:highlight>
                  <a:srgbClr val="ffffff"/>
                </a:highlight>
                <a:latin typeface="Arial"/>
              </a:rPr>
              <a:t>&lt;/html&gt;</a:t>
            </a:r>
            <a:endParaRPr b="0" lang="en-US" sz="1500" spc="-1" strike="noStrike">
              <a:latin typeface="Arial"/>
            </a:endParaRPr>
          </a:p>
        </p:txBody>
      </p:sp>
      <p:pic>
        <p:nvPicPr>
          <p:cNvPr id="72" name="" descr=""/>
          <p:cNvPicPr/>
          <p:nvPr/>
        </p:nvPicPr>
        <p:blipFill>
          <a:blip r:embed="rId1"/>
          <a:stretch/>
        </p:blipFill>
        <p:spPr>
          <a:xfrm>
            <a:off x="4968000" y="1440000"/>
            <a:ext cx="5130000" cy="4104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extShape 1"/>
          <p:cNvSpPr txBox="1"/>
          <p:nvPr/>
        </p:nvSpPr>
        <p:spPr>
          <a:xfrm>
            <a:off x="-72000" y="-27720"/>
            <a:ext cx="10224000" cy="11797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3200" spc="-1" strike="noStrike">
                <a:latin typeface="Arial"/>
              </a:rPr>
              <a:t>sudo nano writex.php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74" name="TextShape 2"/>
          <p:cNvSpPr txBox="1"/>
          <p:nvPr/>
        </p:nvSpPr>
        <p:spPr>
          <a:xfrm>
            <a:off x="72000" y="794520"/>
            <a:ext cx="5040000" cy="47278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500" spc="-1" strike="noStrike">
                <a:solidFill>
                  <a:srgbClr val="800080"/>
                </a:solidFill>
                <a:highlight>
                  <a:srgbClr val="ffffff"/>
                </a:highlight>
                <a:latin typeface="Arial"/>
              </a:rPr>
              <a:t>&lt;!DOCTYPE html&gt;</a:t>
            </a:r>
            <a:endParaRPr b="0" lang="en-US" sz="1500" spc="-1" strike="noStrike">
              <a:latin typeface="Arial"/>
            </a:endParaRPr>
          </a:p>
          <a:p>
            <a:r>
              <a:rPr b="0" lang="en-US" sz="1500" spc="-1" strike="noStrike">
                <a:solidFill>
                  <a:srgbClr val="800080"/>
                </a:solidFill>
                <a:highlight>
                  <a:srgbClr val="ffffff"/>
                </a:highlight>
                <a:latin typeface="Arial"/>
              </a:rPr>
              <a:t>&lt;html&gt;</a:t>
            </a:r>
            <a:endParaRPr b="0" lang="en-US" sz="1500" spc="-1" strike="noStrike">
              <a:latin typeface="Arial"/>
            </a:endParaRPr>
          </a:p>
          <a:p>
            <a:r>
              <a:rPr b="0" lang="en-US" sz="1500" spc="-1" strike="noStrike">
                <a:solidFill>
                  <a:srgbClr val="800080"/>
                </a:solidFill>
                <a:highlight>
                  <a:srgbClr val="ffffff"/>
                </a:highlight>
                <a:latin typeface="Arial"/>
              </a:rPr>
              <a:t>&lt;head&gt;</a:t>
            </a:r>
            <a:endParaRPr b="0" lang="en-US" sz="1500" spc="-1" strike="noStrike">
              <a:latin typeface="Arial"/>
            </a:endParaRPr>
          </a:p>
          <a:p>
            <a:r>
              <a:rPr b="0" lang="en-US" sz="1500" spc="-1" strike="noStrike">
                <a:solidFill>
                  <a:srgbClr val="800080"/>
                </a:solidFill>
                <a:highlight>
                  <a:srgbClr val="ffffff"/>
                </a:highlight>
                <a:latin typeface="Arial"/>
              </a:rPr>
              <a:t>&lt;title="text page"&gt;</a:t>
            </a:r>
            <a:endParaRPr b="0" lang="en-US" sz="1500" spc="-1" strike="noStrike">
              <a:latin typeface="Arial"/>
            </a:endParaRPr>
          </a:p>
          <a:p>
            <a:r>
              <a:rPr b="0" lang="en-US" sz="1500" spc="-1" strike="noStrike">
                <a:solidFill>
                  <a:srgbClr val="800080"/>
                </a:solidFill>
                <a:highlight>
                  <a:srgbClr val="ffffff"/>
                </a:highlight>
                <a:latin typeface="Arial"/>
              </a:rPr>
              <a:t>&lt;meta charset="UTF-8"&gt;</a:t>
            </a:r>
            <a:endParaRPr b="0" lang="en-US" sz="1500" spc="-1" strike="noStrike">
              <a:latin typeface="Arial"/>
            </a:endParaRPr>
          </a:p>
          <a:p>
            <a:r>
              <a:rPr b="0" lang="en-US" sz="1500" spc="-1" strike="noStrike">
                <a:solidFill>
                  <a:srgbClr val="800080"/>
                </a:solidFill>
                <a:highlight>
                  <a:srgbClr val="ffffff"/>
                </a:highlight>
                <a:latin typeface="Arial"/>
              </a:rPr>
              <a:t>&lt;/head&gt;</a:t>
            </a:r>
            <a:endParaRPr b="0" lang="en-US" sz="1500" spc="-1" strike="noStrike">
              <a:latin typeface="Arial"/>
            </a:endParaRPr>
          </a:p>
          <a:p>
            <a:r>
              <a:rPr b="0" lang="en-US" sz="1500" spc="-1" strike="noStrike">
                <a:solidFill>
                  <a:srgbClr val="800080"/>
                </a:solidFill>
                <a:highlight>
                  <a:srgbClr val="ffffff"/>
                </a:highlight>
                <a:latin typeface="Arial"/>
              </a:rPr>
              <a:t>&lt;body&gt;</a:t>
            </a:r>
            <a:endParaRPr b="0" lang="en-US" sz="1500" spc="-1" strike="noStrike">
              <a:latin typeface="Arial"/>
            </a:endParaRPr>
          </a:p>
          <a:p>
            <a:r>
              <a:rPr b="0" lang="en-US" sz="1500" spc="-1" strike="noStrike">
                <a:solidFill>
                  <a:srgbClr val="800080"/>
                </a:solidFill>
                <a:highlight>
                  <a:srgbClr val="ffffff"/>
                </a:highlight>
                <a:latin typeface="Arial"/>
              </a:rPr>
              <a:t>&lt;?php</a:t>
            </a:r>
            <a:endParaRPr b="0" lang="en-US" sz="1500" spc="-1" strike="noStrike">
              <a:latin typeface="Arial"/>
            </a:endParaRPr>
          </a:p>
          <a:p>
            <a:r>
              <a:rPr b="0" lang="en-US" sz="1500" spc="-1" strike="noStrike">
                <a:solidFill>
                  <a:srgbClr val="800080"/>
                </a:solidFill>
                <a:highlight>
                  <a:srgbClr val="ffffff"/>
                </a:highlight>
                <a:latin typeface="Arial"/>
              </a:rPr>
              <a:t>$name = $_POST['name'];</a:t>
            </a:r>
            <a:endParaRPr b="0" lang="en-US" sz="1500" spc="-1" strike="noStrike">
              <a:latin typeface="Arial"/>
            </a:endParaRPr>
          </a:p>
          <a:p>
            <a:r>
              <a:rPr b="0" lang="en-US" sz="1500" spc="-1" strike="noStrike">
                <a:solidFill>
                  <a:srgbClr val="800080"/>
                </a:solidFill>
                <a:highlight>
                  <a:srgbClr val="ffffff"/>
                </a:highlight>
                <a:latin typeface="Arial"/>
              </a:rPr>
              <a:t>$myfile = fopen("TEXT.txt", "w") or die("Unable to open file!");</a:t>
            </a:r>
            <a:endParaRPr b="0" lang="en-US" sz="1500" spc="-1" strike="noStrike">
              <a:latin typeface="Arial"/>
            </a:endParaRPr>
          </a:p>
          <a:p>
            <a:r>
              <a:rPr b="0" lang="en-US" sz="1500" spc="-1" strike="noStrike">
                <a:solidFill>
                  <a:srgbClr val="800080"/>
                </a:solidFill>
                <a:highlight>
                  <a:srgbClr val="ffffff"/>
                </a:highlight>
                <a:latin typeface="Arial"/>
              </a:rPr>
              <a:t>fwrite($myfile, $txt);</a:t>
            </a:r>
            <a:endParaRPr b="0" lang="en-US" sz="1500" spc="-1" strike="noStrike">
              <a:latin typeface="Arial"/>
            </a:endParaRPr>
          </a:p>
          <a:p>
            <a:r>
              <a:rPr b="0" lang="en-US" sz="1500" spc="-1" strike="noStrike">
                <a:solidFill>
                  <a:srgbClr val="800080"/>
                </a:solidFill>
                <a:highlight>
                  <a:srgbClr val="ffffff"/>
                </a:highlight>
                <a:latin typeface="Arial"/>
              </a:rPr>
              <a:t>$txt = "$name";</a:t>
            </a:r>
            <a:endParaRPr b="0" lang="en-US" sz="1500" spc="-1" strike="noStrike">
              <a:latin typeface="Arial"/>
            </a:endParaRPr>
          </a:p>
          <a:p>
            <a:r>
              <a:rPr b="0" lang="en-US" sz="1500" spc="-1" strike="noStrike">
                <a:solidFill>
                  <a:srgbClr val="800080"/>
                </a:solidFill>
                <a:highlight>
                  <a:srgbClr val="ffffff"/>
                </a:highlight>
                <a:latin typeface="Arial"/>
              </a:rPr>
              <a:t>fwrite($myfile, $txt);</a:t>
            </a:r>
            <a:endParaRPr b="0" lang="en-US" sz="1500" spc="-1" strike="noStrike">
              <a:latin typeface="Arial"/>
            </a:endParaRPr>
          </a:p>
          <a:p>
            <a:r>
              <a:rPr b="0" lang="en-US" sz="1500" spc="-1" strike="noStrike">
                <a:solidFill>
                  <a:srgbClr val="800080"/>
                </a:solidFill>
                <a:highlight>
                  <a:srgbClr val="ffffff"/>
                </a:highlight>
                <a:latin typeface="Arial"/>
              </a:rPr>
              <a:t>fclose($myfile);</a:t>
            </a:r>
            <a:endParaRPr b="0" lang="en-US" sz="1500" spc="-1" strike="noStrike">
              <a:latin typeface="Arial"/>
            </a:endParaRPr>
          </a:p>
          <a:p>
            <a:r>
              <a:rPr b="0" lang="en-US" sz="1500" spc="-1" strike="noStrike">
                <a:solidFill>
                  <a:srgbClr val="800080"/>
                </a:solidFill>
                <a:highlight>
                  <a:srgbClr val="ffffff"/>
                </a:highlight>
                <a:latin typeface="Arial"/>
              </a:rPr>
              <a:t>?&gt;</a:t>
            </a:r>
            <a:endParaRPr b="0" lang="en-US" sz="1500" spc="-1" strike="noStrike">
              <a:latin typeface="Arial"/>
            </a:endParaRPr>
          </a:p>
          <a:p>
            <a:r>
              <a:rPr b="0" lang="en-US" sz="1500" spc="-1" strike="noStrike">
                <a:solidFill>
                  <a:srgbClr val="800080"/>
                </a:solidFill>
                <a:highlight>
                  <a:srgbClr val="ffffff"/>
                </a:highlight>
                <a:latin typeface="Arial"/>
              </a:rPr>
              <a:t>&lt;h2&gt;</a:t>
            </a:r>
            <a:r>
              <a:rPr b="0" lang="zh-TW" sz="1500" spc="-1" strike="noStrike">
                <a:solidFill>
                  <a:srgbClr val="800080"/>
                </a:solidFill>
                <a:highlight>
                  <a:srgbClr val="ffffff"/>
                </a:highlight>
                <a:latin typeface="Arial"/>
              </a:rPr>
              <a:t>已寫入</a:t>
            </a:r>
            <a:r>
              <a:rPr b="0" lang="en-US" sz="1500" spc="-1" strike="noStrike">
                <a:solidFill>
                  <a:srgbClr val="800080"/>
                </a:solidFill>
                <a:highlight>
                  <a:srgbClr val="ffffff"/>
                </a:highlight>
                <a:latin typeface="Arial"/>
              </a:rPr>
              <a:t>&lt;/h2&gt;</a:t>
            </a:r>
            <a:endParaRPr b="0" lang="en-US" sz="1500" spc="-1" strike="noStrike">
              <a:latin typeface="Arial"/>
            </a:endParaRPr>
          </a:p>
          <a:p>
            <a:r>
              <a:rPr b="0" lang="en-US" sz="1500" spc="-1" strike="noStrike">
                <a:solidFill>
                  <a:srgbClr val="800080"/>
                </a:solidFill>
                <a:highlight>
                  <a:srgbClr val="ffffff"/>
                </a:highlight>
                <a:latin typeface="Arial"/>
              </a:rPr>
              <a:t>&lt;a href="index.php"&gt;</a:t>
            </a:r>
            <a:r>
              <a:rPr b="0" lang="zh-TW" sz="1500" spc="-1" strike="noStrike">
                <a:solidFill>
                  <a:srgbClr val="800080"/>
                </a:solidFill>
                <a:highlight>
                  <a:srgbClr val="ffffff"/>
                </a:highlight>
                <a:latin typeface="Arial"/>
              </a:rPr>
              <a:t>回主畫面</a:t>
            </a:r>
            <a:r>
              <a:rPr b="0" lang="en-US" sz="1500" spc="-1" strike="noStrike">
                <a:solidFill>
                  <a:srgbClr val="800080"/>
                </a:solidFill>
                <a:highlight>
                  <a:srgbClr val="ffffff"/>
                </a:highlight>
                <a:latin typeface="Arial"/>
              </a:rPr>
              <a:t>&lt;/a&gt; | &lt;a href="write.php"&gt;</a:t>
            </a:r>
            <a:r>
              <a:rPr b="0" lang="zh-TW" sz="1500" spc="-1" strike="noStrike">
                <a:solidFill>
                  <a:srgbClr val="800080"/>
                </a:solidFill>
                <a:highlight>
                  <a:srgbClr val="ffffff"/>
                </a:highlight>
                <a:latin typeface="Arial"/>
              </a:rPr>
              <a:t>編輯</a:t>
            </a:r>
            <a:r>
              <a:rPr b="0" lang="en-US" sz="1500" spc="-1" strike="noStrike">
                <a:solidFill>
                  <a:srgbClr val="800080"/>
                </a:solidFill>
                <a:highlight>
                  <a:srgbClr val="ffffff"/>
                </a:highlight>
                <a:latin typeface="Arial"/>
              </a:rPr>
              <a:t>&lt;/a&gt;</a:t>
            </a:r>
            <a:endParaRPr b="0" lang="en-US" sz="1500" spc="-1" strike="noStrike">
              <a:latin typeface="Arial"/>
            </a:endParaRPr>
          </a:p>
          <a:p>
            <a:r>
              <a:rPr b="0" lang="en-US" sz="1500" spc="-1" strike="noStrike">
                <a:solidFill>
                  <a:srgbClr val="800080"/>
                </a:solidFill>
                <a:highlight>
                  <a:srgbClr val="ffffff"/>
                </a:highlight>
                <a:latin typeface="Arial"/>
              </a:rPr>
              <a:t>&lt;/body&gt;</a:t>
            </a:r>
            <a:endParaRPr b="0" lang="en-US" sz="1500" spc="-1" strike="noStrike">
              <a:latin typeface="Arial"/>
            </a:endParaRPr>
          </a:p>
          <a:p>
            <a:r>
              <a:rPr b="0" lang="en-US" sz="1500" spc="-1" strike="noStrike">
                <a:solidFill>
                  <a:srgbClr val="800080"/>
                </a:solidFill>
                <a:highlight>
                  <a:srgbClr val="ffffff"/>
                </a:highlight>
                <a:latin typeface="Arial"/>
              </a:rPr>
              <a:t>&lt;/html&gt;</a:t>
            </a:r>
            <a:endParaRPr b="0" lang="en-US" sz="1500" spc="-1" strike="noStrike">
              <a:latin typeface="Arial"/>
            </a:endParaRPr>
          </a:p>
        </p:txBody>
      </p:sp>
      <p:pic>
        <p:nvPicPr>
          <p:cNvPr id="75" name="" descr=""/>
          <p:cNvPicPr/>
          <p:nvPr/>
        </p:nvPicPr>
        <p:blipFill>
          <a:blip r:embed="rId1"/>
          <a:stretch/>
        </p:blipFill>
        <p:spPr>
          <a:xfrm>
            <a:off x="4824000" y="1123560"/>
            <a:ext cx="5255640" cy="42044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TextShape 1"/>
          <p:cNvSpPr txBox="1"/>
          <p:nvPr/>
        </p:nvSpPr>
        <p:spPr>
          <a:xfrm>
            <a:off x="-72000" y="-72000"/>
            <a:ext cx="10224000" cy="72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zh-TW" sz="3200" spc="-1" strike="noStrike">
                <a:latin typeface="Arial"/>
              </a:rPr>
              <a:t>說明以下檔案用途 </a:t>
            </a:r>
            <a:r>
              <a:rPr b="0" lang="en-US" sz="3200" spc="-1" strike="noStrike">
                <a:latin typeface="Arial"/>
              </a:rPr>
              <a:t>: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77" name="TextShape 2"/>
          <p:cNvSpPr txBox="1"/>
          <p:nvPr/>
        </p:nvSpPr>
        <p:spPr>
          <a:xfrm>
            <a:off x="432000" y="617040"/>
            <a:ext cx="9144000" cy="50529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solidFill>
                  <a:srgbClr val="650953"/>
                </a:solidFill>
                <a:latin typeface="Arial"/>
              </a:rPr>
              <a:t>index.php  </a:t>
            </a:r>
            <a:r>
              <a:rPr b="0" lang="zh-TW" sz="1800" spc="-1" strike="noStrike">
                <a:solidFill>
                  <a:srgbClr val="650953"/>
                </a:solidFill>
                <a:latin typeface="Arial"/>
              </a:rPr>
              <a:t>主頁面，輸入</a:t>
            </a:r>
            <a:r>
              <a:rPr b="0" lang="en-US" sz="1800" spc="-1" strike="noStrike">
                <a:solidFill>
                  <a:srgbClr val="650953"/>
                </a:solidFill>
                <a:latin typeface="Arial"/>
              </a:rPr>
              <a:t>ip</a:t>
            </a:r>
            <a:r>
              <a:rPr b="0" lang="zh-TW" sz="1800" spc="-1" strike="noStrike">
                <a:solidFill>
                  <a:srgbClr val="650953"/>
                </a:solidFill>
                <a:latin typeface="Arial"/>
              </a:rPr>
              <a:t>位址或網頁會直接連到該檔案</a:t>
            </a:r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solidFill>
                  <a:srgbClr val="224b12"/>
                </a:solidFill>
                <a:latin typeface="Arial"/>
              </a:rPr>
              <a:t>EX: localhost [Enter]</a:t>
            </a:r>
            <a:r>
              <a:rPr b="0" lang="zh-TW" sz="1800" spc="-1" strike="noStrike">
                <a:solidFill>
                  <a:srgbClr val="224b12"/>
                </a:solidFill>
                <a:latin typeface="Arial"/>
              </a:rPr>
              <a:t>就會進入該路徑的</a:t>
            </a:r>
            <a:r>
              <a:rPr b="0" lang="en-US" sz="1800" spc="-1" strike="noStrike">
                <a:solidFill>
                  <a:srgbClr val="224b12"/>
                </a:solidFill>
                <a:latin typeface="Arial"/>
              </a:rPr>
              <a:t>index.html</a:t>
            </a:r>
            <a:r>
              <a:rPr b="0" lang="zh-TW" sz="1800" spc="-1" strike="noStrike">
                <a:solidFill>
                  <a:srgbClr val="224b12"/>
                </a:solidFill>
                <a:latin typeface="Arial"/>
              </a:rPr>
              <a:t>或</a:t>
            </a:r>
            <a:r>
              <a:rPr b="0" lang="en-US" sz="1800" spc="-1" strike="noStrike">
                <a:solidFill>
                  <a:srgbClr val="224b12"/>
                </a:solidFill>
                <a:latin typeface="Arial"/>
              </a:rPr>
              <a:t>index.php</a:t>
            </a:r>
            <a:r>
              <a:rPr b="0" lang="zh-TW" sz="1800" spc="-1" strike="noStrike">
                <a:solidFill>
                  <a:srgbClr val="224b12"/>
                </a:solidFill>
                <a:latin typeface="Arial"/>
              </a:rPr>
              <a:t>的畫面</a:t>
            </a:r>
            <a:endParaRPr b="0" lang="en-US" sz="1800" spc="-1" strike="noStrike">
              <a:latin typeface="Arial"/>
            </a:endParaRPr>
          </a:p>
          <a:p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solidFill>
                  <a:srgbClr val="650953"/>
                </a:solidFill>
                <a:latin typeface="Arial"/>
              </a:rPr>
              <a:t>Write         </a:t>
            </a:r>
            <a:r>
              <a:rPr b="0" lang="zh-TW" sz="1800" spc="-1" strike="noStrike">
                <a:solidFill>
                  <a:srgbClr val="650953"/>
                </a:solidFill>
                <a:latin typeface="Arial"/>
              </a:rPr>
              <a:t>方便使用建立的檔案，但因不是</a:t>
            </a:r>
            <a:r>
              <a:rPr b="0" lang="en-US" sz="1800" spc="-1" strike="noStrike">
                <a:solidFill>
                  <a:srgbClr val="650953"/>
                </a:solidFill>
                <a:latin typeface="Arial"/>
              </a:rPr>
              <a:t>php</a:t>
            </a:r>
            <a:r>
              <a:rPr b="0" lang="zh-TW" sz="1800" spc="-1" strike="noStrike">
                <a:solidFill>
                  <a:srgbClr val="650953"/>
                </a:solidFill>
                <a:latin typeface="Arial"/>
              </a:rPr>
              <a:t>檔所以文字欄不會出現前一次的紀錄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224b12"/>
                </a:solidFill>
                <a:latin typeface="Arial"/>
                <a:ea typeface="Noto Sans CJK TC Regular"/>
              </a:rPr>
              <a:t>EX: localhost/write </a:t>
            </a:r>
            <a:r>
              <a:rPr b="0" lang="en-US" sz="1800" spc="-1" strike="noStrike">
                <a:solidFill>
                  <a:srgbClr val="224b12"/>
                </a:solidFill>
                <a:latin typeface="Arial"/>
              </a:rPr>
              <a:t>[Enter]</a:t>
            </a:r>
            <a:r>
              <a:rPr b="0" lang="zh-TW" sz="1800" spc="-1" strike="noStrike">
                <a:solidFill>
                  <a:srgbClr val="224b12"/>
                </a:solidFill>
                <a:latin typeface="Arial"/>
              </a:rPr>
              <a:t>就會顯示空白文字欄跟送出鍵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solidFill>
                  <a:srgbClr val="650953"/>
                </a:solidFill>
                <a:latin typeface="Arial"/>
                <a:ea typeface="Noto Sans CJK TC Regular"/>
              </a:rPr>
              <a:t>write.php   </a:t>
            </a:r>
            <a:r>
              <a:rPr b="0" lang="zh-TW" sz="1800" spc="-1" strike="noStrike">
                <a:solidFill>
                  <a:srgbClr val="650953"/>
                </a:solidFill>
                <a:latin typeface="Arial"/>
                <a:ea typeface="Noto Sans CJK TC Regular"/>
              </a:rPr>
              <a:t>可顯示</a:t>
            </a:r>
            <a:r>
              <a:rPr b="0" lang="zh-TW" sz="1800" spc="-1" strike="noStrike">
                <a:solidFill>
                  <a:srgbClr val="650953"/>
                </a:solidFill>
                <a:latin typeface="Arial"/>
              </a:rPr>
              <a:t>前一次的紀錄並進行編輯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224b12"/>
                </a:solidFill>
                <a:latin typeface="Arial"/>
                <a:ea typeface="Noto Sans CJK TC Regular"/>
              </a:rPr>
              <a:t>EX: localhost/write.php </a:t>
            </a:r>
            <a:r>
              <a:rPr b="0" lang="en-US" sz="1800" spc="-1" strike="noStrike">
                <a:solidFill>
                  <a:srgbClr val="224b12"/>
                </a:solidFill>
                <a:latin typeface="Arial"/>
              </a:rPr>
              <a:t>[Enter]</a:t>
            </a:r>
            <a:r>
              <a:rPr b="0" lang="zh-TW" sz="1800" spc="-1" strike="noStrike">
                <a:solidFill>
                  <a:srgbClr val="224b12"/>
                </a:solidFill>
                <a:latin typeface="Arial"/>
              </a:rPr>
              <a:t>就會顯示上次編輯的文字欄跟送出鍵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650953"/>
                </a:solidFill>
                <a:latin typeface="Arial"/>
              </a:rPr>
              <a:t>writex.php  </a:t>
            </a:r>
            <a:r>
              <a:rPr b="0" lang="zh-TW" sz="1800" spc="-1" strike="noStrike">
                <a:solidFill>
                  <a:srgbClr val="650953"/>
                </a:solidFill>
                <a:latin typeface="Arial"/>
              </a:rPr>
              <a:t>將文字欄中的資料寫入到</a:t>
            </a:r>
            <a:r>
              <a:rPr b="0" lang="en-US" sz="1800" spc="-1" strike="noStrike">
                <a:solidFill>
                  <a:srgbClr val="650953"/>
                </a:solidFill>
                <a:latin typeface="Arial"/>
              </a:rPr>
              <a:t>TEXT.txt</a:t>
            </a:r>
            <a:r>
              <a:rPr b="0" lang="zh-TW" sz="1800" spc="-1" strike="noStrike">
                <a:solidFill>
                  <a:srgbClr val="650953"/>
                </a:solidFill>
                <a:latin typeface="Arial"/>
              </a:rPr>
              <a:t>的檔案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224b12"/>
                </a:solidFill>
                <a:latin typeface="Arial"/>
                <a:ea typeface="Noto Sans CJK TC Regular"/>
              </a:rPr>
              <a:t>EX:</a:t>
            </a:r>
            <a:r>
              <a:rPr b="0" lang="zh-TW" sz="1800" spc="-1" strike="noStrike">
                <a:solidFill>
                  <a:srgbClr val="224b12"/>
                </a:solidFill>
                <a:latin typeface="Arial"/>
                <a:ea typeface="Noto Sans CJK TC Regular"/>
              </a:rPr>
              <a:t>在</a:t>
            </a:r>
            <a:r>
              <a:rPr b="0" lang="en-US" sz="1800" spc="-1" strike="noStrike">
                <a:solidFill>
                  <a:srgbClr val="224b12"/>
                </a:solidFill>
                <a:latin typeface="Arial"/>
                <a:ea typeface="Noto Sans CJK TC Regular"/>
              </a:rPr>
              <a:t>write</a:t>
            </a:r>
            <a:r>
              <a:rPr b="0" lang="zh-TW" sz="1800" spc="-1" strike="noStrike">
                <a:solidFill>
                  <a:srgbClr val="224b12"/>
                </a:solidFill>
                <a:latin typeface="Arial"/>
                <a:ea typeface="Noto Sans CJK TC Regular"/>
              </a:rPr>
              <a:t>或</a:t>
            </a:r>
            <a:r>
              <a:rPr b="0" lang="en-US" sz="1800" spc="-1" strike="noStrike">
                <a:solidFill>
                  <a:srgbClr val="224b12"/>
                </a:solidFill>
                <a:latin typeface="Arial"/>
                <a:ea typeface="Noto Sans CJK TC Regular"/>
              </a:rPr>
              <a:t>write.php</a:t>
            </a:r>
            <a:r>
              <a:rPr b="0" lang="zh-TW" sz="1800" spc="-1" strike="noStrike">
                <a:solidFill>
                  <a:srgbClr val="224b12"/>
                </a:solidFill>
                <a:latin typeface="Arial"/>
                <a:ea typeface="Noto Sans CJK TC Regular"/>
              </a:rPr>
              <a:t>寫完文字後按下</a:t>
            </a:r>
            <a:r>
              <a:rPr b="0" lang="zh-TW" sz="1800" spc="-1" strike="noStrike">
                <a:solidFill>
                  <a:srgbClr val="333333"/>
                </a:solidFill>
                <a:latin typeface="Arial"/>
                <a:ea typeface="Noto Sans CJK TC Regular"/>
              </a:rPr>
              <a:t>送出鍵</a:t>
            </a:r>
            <a:r>
              <a:rPr b="0" lang="zh-TW" sz="1800" spc="-1" strike="noStrike">
                <a:solidFill>
                  <a:srgbClr val="224b12"/>
                </a:solidFill>
                <a:latin typeface="Arial"/>
                <a:ea typeface="Noto Sans CJK TC Regular"/>
              </a:rPr>
              <a:t>就會進入</a:t>
            </a:r>
            <a:r>
              <a:rPr b="0" lang="en-US" sz="1800" spc="-1" strike="noStrike">
                <a:solidFill>
                  <a:srgbClr val="224b12"/>
                </a:solidFill>
                <a:latin typeface="Arial"/>
                <a:ea typeface="Noto Sans CJK TC Regular"/>
              </a:rPr>
              <a:t>writex.php</a:t>
            </a:r>
            <a:r>
              <a:rPr b="0" lang="zh-TW" sz="1800" spc="-1" strike="noStrike">
                <a:solidFill>
                  <a:srgbClr val="224b12"/>
                </a:solidFill>
                <a:latin typeface="Arial"/>
                <a:ea typeface="Noto Sans CJK TC Regular"/>
              </a:rPr>
              <a:t>頁面來看是否完成寫入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650953"/>
                </a:solidFill>
                <a:latin typeface="Arial"/>
                <a:ea typeface="Noto Sans CJK TC Regular"/>
              </a:rPr>
              <a:t>TEXT.txt     </a:t>
            </a:r>
            <a:r>
              <a:rPr b="0" lang="zh-TW" sz="1800" spc="-1" strike="noStrike">
                <a:solidFill>
                  <a:srgbClr val="650953"/>
                </a:solidFill>
                <a:latin typeface="Arial"/>
                <a:ea typeface="Noto Sans CJK TC Regular"/>
              </a:rPr>
              <a:t>負責儲存文字的檔案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224b12"/>
                </a:solidFill>
                <a:latin typeface="Arial"/>
                <a:ea typeface="Noto Sans CJK TC Regular"/>
              </a:rPr>
              <a:t>EX:</a:t>
            </a:r>
            <a:r>
              <a:rPr b="0" lang="zh-TW" sz="1800" spc="-1" strike="noStrike">
                <a:solidFill>
                  <a:srgbClr val="224b12"/>
                </a:solidFill>
                <a:latin typeface="Arial"/>
                <a:ea typeface="Noto Sans CJK TC Regular"/>
              </a:rPr>
              <a:t>使用</a:t>
            </a:r>
            <a:r>
              <a:rPr b="0" lang="en-US" sz="1800" spc="-1" strike="noStrike">
                <a:solidFill>
                  <a:srgbClr val="224b12"/>
                </a:solidFill>
                <a:latin typeface="Arial"/>
                <a:ea typeface="Noto Sans CJK TC Regular"/>
              </a:rPr>
              <a:t>writex.php</a:t>
            </a:r>
            <a:r>
              <a:rPr b="0" lang="zh-TW" sz="1800" spc="-1" strike="noStrike">
                <a:solidFill>
                  <a:srgbClr val="224b12"/>
                </a:solidFill>
                <a:latin typeface="Arial"/>
                <a:ea typeface="Noto Sans CJK TC Regular"/>
              </a:rPr>
              <a:t>會將文字欄的資料寫到該檔裡，使用</a:t>
            </a:r>
            <a:r>
              <a:rPr b="0" lang="en-US" sz="1800" spc="-1" strike="noStrike">
                <a:solidFill>
                  <a:srgbClr val="224b12"/>
                </a:solidFill>
                <a:latin typeface="Arial"/>
                <a:ea typeface="Noto Sans CJK TC Regular"/>
              </a:rPr>
              <a:t>write.php</a:t>
            </a:r>
            <a:r>
              <a:rPr b="0" lang="zh-TW" sz="1800" spc="-1" strike="noStrike">
                <a:solidFill>
                  <a:srgbClr val="224b12"/>
                </a:solidFill>
                <a:latin typeface="Arial"/>
                <a:ea typeface="Noto Sans CJK TC Regular"/>
              </a:rPr>
              <a:t>會從該檔讀取資料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extShape 1"/>
          <p:cNvSpPr txBox="1"/>
          <p:nvPr/>
        </p:nvSpPr>
        <p:spPr>
          <a:xfrm>
            <a:off x="504000" y="-153360"/>
            <a:ext cx="9071640" cy="8110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zh-TW" sz="4400" spc="-1" strike="noStrike">
                <a:latin typeface="Arial"/>
              </a:rPr>
              <a:t>連接網路</a:t>
            </a:r>
            <a:r>
              <a:rPr b="0" lang="en-US" sz="4400" spc="-1" strike="noStrike">
                <a:latin typeface="Arial"/>
              </a:rPr>
              <a:t>(Wi-Fi)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79" name="" descr=""/>
          <p:cNvPicPr/>
          <p:nvPr/>
        </p:nvPicPr>
        <p:blipFill>
          <a:blip r:embed="rId1"/>
          <a:stretch/>
        </p:blipFill>
        <p:spPr>
          <a:xfrm>
            <a:off x="2448000" y="821160"/>
            <a:ext cx="5993640" cy="47948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extShape 1"/>
          <p:cNvSpPr txBox="1"/>
          <p:nvPr/>
        </p:nvSpPr>
        <p:spPr>
          <a:xfrm>
            <a:off x="0" y="0"/>
            <a:ext cx="10080000" cy="8013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zh-TW" sz="4000" spc="-1" strike="noStrike">
                <a:latin typeface="Arial"/>
              </a:rPr>
              <a:t>打開</a:t>
            </a:r>
            <a:r>
              <a:rPr b="0" lang="en-US" sz="4000" spc="-1" strike="noStrike">
                <a:latin typeface="Arial"/>
              </a:rPr>
              <a:t>LX</a:t>
            </a:r>
            <a:r>
              <a:rPr b="0" lang="zh-TW" sz="4000" spc="-1" strike="noStrike">
                <a:latin typeface="Arial"/>
              </a:rPr>
              <a:t>終端機尋找</a:t>
            </a:r>
            <a:r>
              <a:rPr b="0" lang="en-US" sz="4000" spc="-1" strike="noStrike">
                <a:latin typeface="Arial"/>
              </a:rPr>
              <a:t>ip</a:t>
            </a:r>
            <a:r>
              <a:rPr b="0" lang="zh-TW" sz="4000" spc="-1" strike="noStrike">
                <a:latin typeface="Arial"/>
              </a:rPr>
              <a:t>位址，輸入以下指令</a:t>
            </a:r>
            <a:r>
              <a:rPr b="0" lang="en-US" sz="4000" spc="-1" strike="noStrike">
                <a:latin typeface="Arial"/>
              </a:rPr>
              <a:t>: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81" name="TextShape 2"/>
          <p:cNvSpPr txBox="1"/>
          <p:nvPr/>
        </p:nvSpPr>
        <p:spPr>
          <a:xfrm>
            <a:off x="0" y="2304000"/>
            <a:ext cx="4176000" cy="180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2800" spc="-1" strike="noStrike">
                <a:solidFill>
                  <a:srgbClr val="000000"/>
                </a:solidFill>
                <a:latin typeface="Arial"/>
              </a:rPr>
              <a:t>輸入</a:t>
            </a:r>
            <a:r>
              <a:rPr b="0" lang="en-US" sz="2800" spc="-1" strike="noStrike">
                <a:solidFill>
                  <a:srgbClr val="1e6a39"/>
                </a:solidFill>
                <a:latin typeface="Arial"/>
              </a:rPr>
              <a:t>ip a</a:t>
            </a:r>
            <a:r>
              <a:rPr b="0" lang="zh-TW" sz="2800" spc="-1" strike="noStrike">
                <a:solidFill>
                  <a:srgbClr val="000000"/>
                </a:solidFill>
                <a:latin typeface="Arial"/>
              </a:rPr>
              <a:t>後，黃色線條為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zero W</a:t>
            </a:r>
            <a:r>
              <a:rPr b="0" lang="zh-TW" sz="2800" spc="-1" strike="noStrike">
                <a:solidFill>
                  <a:srgbClr val="000000"/>
                </a:solidFill>
                <a:latin typeface="Arial"/>
              </a:rPr>
              <a:t>的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ip</a:t>
            </a:r>
            <a:r>
              <a:rPr b="0" lang="zh-TW" sz="2800" spc="-1" strike="noStrike">
                <a:solidFill>
                  <a:srgbClr val="000000"/>
                </a:solidFill>
                <a:latin typeface="Arial"/>
              </a:rPr>
              <a:t>位址</a:t>
            </a:r>
            <a:endParaRPr b="0" lang="en-US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800" spc="-1" strike="noStrike">
              <a:latin typeface="Arial"/>
            </a:endParaRPr>
          </a:p>
        </p:txBody>
      </p:sp>
      <p:pic>
        <p:nvPicPr>
          <p:cNvPr id="82" name="" descr=""/>
          <p:cNvPicPr/>
          <p:nvPr/>
        </p:nvPicPr>
        <p:blipFill>
          <a:blip r:embed="rId1"/>
          <a:stretch/>
        </p:blipFill>
        <p:spPr>
          <a:xfrm>
            <a:off x="4248000" y="892800"/>
            <a:ext cx="5544000" cy="44352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TextShape 1"/>
          <p:cNvSpPr txBox="1"/>
          <p:nvPr/>
        </p:nvSpPr>
        <p:spPr>
          <a:xfrm>
            <a:off x="0" y="0"/>
            <a:ext cx="10080000" cy="8013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zh-TW" sz="4000" spc="-1" strike="noStrike">
                <a:latin typeface="Arial"/>
              </a:rPr>
              <a:t>打開行動裝置，連接同一台網路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84" name="" descr=""/>
          <p:cNvPicPr/>
          <p:nvPr/>
        </p:nvPicPr>
        <p:blipFill>
          <a:blip r:embed="rId1"/>
          <a:stretch/>
        </p:blipFill>
        <p:spPr>
          <a:xfrm>
            <a:off x="3236040" y="1080000"/>
            <a:ext cx="3171960" cy="4229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TextShape 1"/>
          <p:cNvSpPr txBox="1"/>
          <p:nvPr/>
        </p:nvSpPr>
        <p:spPr>
          <a:xfrm>
            <a:off x="0" y="-72000"/>
            <a:ext cx="10080000" cy="1027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zh-TW" sz="2800" spc="-1" strike="noStrike">
                <a:latin typeface="Arial"/>
              </a:rPr>
              <a:t>輸入</a:t>
            </a:r>
            <a:r>
              <a:rPr b="0" lang="en-US" sz="2800" spc="-1" strike="noStrike">
                <a:latin typeface="Arial"/>
              </a:rPr>
              <a:t>ip</a:t>
            </a:r>
            <a:r>
              <a:rPr b="0" lang="zh-TW" sz="2800" spc="-1" strike="noStrike">
                <a:latin typeface="Arial"/>
              </a:rPr>
              <a:t>位址進去後，出現一個空白頁面表示成功了，這實在</a:t>
            </a:r>
            <a:r>
              <a:rPr b="0" lang="en-US" sz="2800" spc="-1" strike="noStrike">
                <a:latin typeface="Arial"/>
              </a:rPr>
              <a:t>ip</a:t>
            </a:r>
            <a:r>
              <a:rPr b="0" lang="zh-TW" sz="2800" spc="-1" strike="noStrike">
                <a:latin typeface="Arial"/>
              </a:rPr>
              <a:t>位址的後面打上</a:t>
            </a:r>
            <a:r>
              <a:rPr b="0" lang="en-US" sz="2800" spc="-1" strike="noStrike">
                <a:latin typeface="Arial"/>
              </a:rPr>
              <a:t>write</a:t>
            </a:r>
            <a:r>
              <a:rPr b="0" lang="zh-TW" sz="2800" spc="-1" strike="noStrike">
                <a:latin typeface="Arial"/>
              </a:rPr>
              <a:t>，看能不能進入以下頁面，左邊為範例</a:t>
            </a:r>
            <a:r>
              <a:rPr b="0" lang="en-US" sz="2800" spc="-1" strike="noStrike">
                <a:latin typeface="Arial"/>
              </a:rPr>
              <a:t>: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86" name="TextShape 2"/>
          <p:cNvSpPr txBox="1"/>
          <p:nvPr/>
        </p:nvSpPr>
        <p:spPr>
          <a:xfrm>
            <a:off x="864000" y="2881800"/>
            <a:ext cx="3600000" cy="4302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2400" spc="-1" strike="noStrike">
                <a:solidFill>
                  <a:srgbClr val="1e6a39"/>
                </a:solidFill>
                <a:latin typeface="Arial"/>
              </a:rPr>
              <a:t>192.168.1.10/write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87" name="" descr=""/>
          <p:cNvPicPr/>
          <p:nvPr/>
        </p:nvPicPr>
        <p:blipFill>
          <a:blip r:embed="rId1"/>
          <a:stretch/>
        </p:blipFill>
        <p:spPr>
          <a:xfrm>
            <a:off x="4968000" y="1003320"/>
            <a:ext cx="3384000" cy="45122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Shape 1"/>
          <p:cNvSpPr txBox="1"/>
          <p:nvPr/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zh-TW" sz="4400" spc="-1" strike="noStrike">
                <a:latin typeface="Arial"/>
              </a:rPr>
              <a:t>專題</a:t>
            </a:r>
            <a:r>
              <a:rPr b="0" lang="en-US" sz="4400" spc="-1" strike="noStrike">
                <a:latin typeface="Arial"/>
              </a:rPr>
              <a:t>:</a:t>
            </a:r>
            <a:r>
              <a:rPr b="0" lang="zh-TW" sz="4400" spc="-1" strike="noStrike">
                <a:latin typeface="Arial"/>
              </a:rPr>
              <a:t>網頁公告欄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4" name="TextShape 2"/>
          <p:cNvSpPr txBox="1"/>
          <p:nvPr/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2400" spc="-1" strike="noStrike">
                <a:latin typeface="Arial"/>
              </a:rPr>
              <a:t>這原本是對家人用的，避免在聽音樂時他們突然進門嚇到我，再</a:t>
            </a:r>
            <a:r>
              <a:rPr b="0" lang="zh-TW" sz="2400" spc="-1" strike="noStrike">
                <a:latin typeface="Arial"/>
              </a:rPr>
              <a:t>加上我們這組都沒想到專題要做什麼就乾脆用這個嘗試延伸出去</a:t>
            </a:r>
            <a:r>
              <a:rPr b="0" lang="zh-TW" sz="2400" spc="-1" strike="noStrike">
                <a:latin typeface="Arial"/>
              </a:rPr>
              <a:t>了</a:t>
            </a:r>
            <a:r>
              <a:rPr b="0" lang="en-US" sz="2400" spc="-1" strike="noStrike">
                <a:latin typeface="Arial"/>
              </a:rPr>
              <a:t>...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TextShape 1"/>
          <p:cNvSpPr txBox="1"/>
          <p:nvPr/>
        </p:nvSpPr>
        <p:spPr>
          <a:xfrm>
            <a:off x="0" y="0"/>
            <a:ext cx="3672000" cy="8013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2800" spc="-1" strike="noStrike">
                <a:latin typeface="Arial"/>
              </a:rPr>
              <a:t>1.</a:t>
            </a:r>
            <a:r>
              <a:rPr b="0" lang="zh-TW" sz="2800" spc="-1" strike="noStrike">
                <a:latin typeface="Arial"/>
              </a:rPr>
              <a:t>打上文字並送出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89" name="" descr=""/>
          <p:cNvPicPr/>
          <p:nvPr/>
        </p:nvPicPr>
        <p:blipFill>
          <a:blip r:embed="rId1"/>
          <a:stretch/>
        </p:blipFill>
        <p:spPr>
          <a:xfrm>
            <a:off x="108360" y="720000"/>
            <a:ext cx="3563640" cy="4752000"/>
          </a:xfrm>
          <a:prstGeom prst="rect">
            <a:avLst/>
          </a:prstGeom>
          <a:ln>
            <a:noFill/>
          </a:ln>
        </p:spPr>
      </p:pic>
      <p:pic>
        <p:nvPicPr>
          <p:cNvPr id="90" name="" descr=""/>
          <p:cNvPicPr/>
          <p:nvPr/>
        </p:nvPicPr>
        <p:blipFill>
          <a:blip r:embed="rId2"/>
          <a:stretch/>
        </p:blipFill>
        <p:spPr>
          <a:xfrm>
            <a:off x="4712040" y="666360"/>
            <a:ext cx="3711960" cy="4949640"/>
          </a:xfrm>
          <a:prstGeom prst="rect">
            <a:avLst/>
          </a:prstGeom>
          <a:ln>
            <a:noFill/>
          </a:ln>
        </p:spPr>
      </p:pic>
      <p:sp>
        <p:nvSpPr>
          <p:cNvPr id="91" name="TextShape 2"/>
          <p:cNvSpPr txBox="1"/>
          <p:nvPr/>
        </p:nvSpPr>
        <p:spPr>
          <a:xfrm>
            <a:off x="4320000" y="72000"/>
            <a:ext cx="4464000" cy="6040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2800" spc="-1" strike="noStrike">
                <a:latin typeface="Arial"/>
              </a:rPr>
              <a:t>2.</a:t>
            </a:r>
            <a:r>
              <a:rPr b="0" lang="zh-TW" sz="2800" spc="-1" strike="noStrike">
                <a:latin typeface="Arial"/>
              </a:rPr>
              <a:t>出現以下畫面並回主畫面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TextShape 1"/>
          <p:cNvSpPr txBox="1"/>
          <p:nvPr/>
        </p:nvSpPr>
        <p:spPr>
          <a:xfrm>
            <a:off x="288000" y="134640"/>
            <a:ext cx="2520000" cy="8013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2800" spc="-1" strike="noStrike">
                <a:latin typeface="Arial"/>
              </a:rPr>
              <a:t>3.</a:t>
            </a:r>
            <a:r>
              <a:rPr b="0" lang="zh-TW" sz="2800" spc="-1" strike="noStrike">
                <a:latin typeface="Arial"/>
              </a:rPr>
              <a:t>成功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93" name="" descr=""/>
          <p:cNvPicPr/>
          <p:nvPr/>
        </p:nvPicPr>
        <p:blipFill>
          <a:blip r:embed="rId1"/>
          <a:stretch/>
        </p:blipFill>
        <p:spPr>
          <a:xfrm>
            <a:off x="0" y="864000"/>
            <a:ext cx="3401640" cy="4536000"/>
          </a:xfrm>
          <a:prstGeom prst="rect">
            <a:avLst/>
          </a:prstGeom>
          <a:ln>
            <a:noFill/>
          </a:ln>
        </p:spPr>
      </p:pic>
      <p:sp>
        <p:nvSpPr>
          <p:cNvPr id="94" name="TextShape 2"/>
          <p:cNvSpPr txBox="1"/>
          <p:nvPr/>
        </p:nvSpPr>
        <p:spPr>
          <a:xfrm>
            <a:off x="3672000" y="72000"/>
            <a:ext cx="5544000" cy="11178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2800" spc="-1" strike="noStrike">
                <a:latin typeface="Arial"/>
              </a:rPr>
              <a:t>4.</a:t>
            </a:r>
            <a:r>
              <a:rPr b="0" lang="zh-TW" sz="2800" spc="-1" strike="noStrike">
                <a:latin typeface="Arial"/>
              </a:rPr>
              <a:t>輸入</a:t>
            </a:r>
            <a:r>
              <a:rPr b="0" lang="en-US" sz="2800" spc="-1" strike="noStrike">
                <a:latin typeface="Arial"/>
              </a:rPr>
              <a:t>write.php</a:t>
            </a:r>
            <a:r>
              <a:rPr b="0" lang="zh-TW" sz="2800" spc="-1" strike="noStrike">
                <a:latin typeface="Arial"/>
              </a:rPr>
              <a:t>看看是否能進入編輯頁面並顯示上次的紀錄並編輯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95" name="" descr=""/>
          <p:cNvPicPr/>
          <p:nvPr/>
        </p:nvPicPr>
        <p:blipFill>
          <a:blip r:embed="rId2"/>
          <a:stretch/>
        </p:blipFill>
        <p:spPr>
          <a:xfrm>
            <a:off x="4730040" y="1170360"/>
            <a:ext cx="3333960" cy="4445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TextShape 1"/>
          <p:cNvSpPr txBox="1"/>
          <p:nvPr/>
        </p:nvSpPr>
        <p:spPr>
          <a:xfrm>
            <a:off x="360000" y="61920"/>
            <a:ext cx="4320000" cy="5140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2800" spc="-1" strike="noStrike">
                <a:latin typeface="Arial"/>
                <a:ea typeface="Noto Sans CJK TC Regular"/>
              </a:rPr>
              <a:t>5.</a:t>
            </a:r>
            <a:r>
              <a:rPr b="0" lang="zh-TW" sz="2800" spc="-1" strike="noStrike">
                <a:latin typeface="Arial"/>
              </a:rPr>
              <a:t>出現以下畫面並回主畫面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97" name="TextShape 2"/>
          <p:cNvSpPr txBox="1"/>
          <p:nvPr/>
        </p:nvSpPr>
        <p:spPr>
          <a:xfrm>
            <a:off x="5976000" y="0"/>
            <a:ext cx="1440000" cy="10983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2800" spc="-1" strike="noStrike">
                <a:latin typeface="Arial"/>
              </a:rPr>
              <a:t>6.</a:t>
            </a:r>
            <a:r>
              <a:rPr b="0" lang="zh-TW" sz="2800" spc="-1" strike="noStrike">
                <a:latin typeface="Arial"/>
              </a:rPr>
              <a:t>成功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98" name="" descr=""/>
          <p:cNvPicPr/>
          <p:nvPr/>
        </p:nvPicPr>
        <p:blipFill>
          <a:blip r:embed="rId1"/>
          <a:stretch/>
        </p:blipFill>
        <p:spPr>
          <a:xfrm>
            <a:off x="918000" y="623520"/>
            <a:ext cx="3474000" cy="4632480"/>
          </a:xfrm>
          <a:prstGeom prst="rect">
            <a:avLst/>
          </a:prstGeom>
          <a:ln>
            <a:noFill/>
          </a:ln>
        </p:spPr>
      </p:pic>
      <p:pic>
        <p:nvPicPr>
          <p:cNvPr id="99" name="" descr=""/>
          <p:cNvPicPr/>
          <p:nvPr/>
        </p:nvPicPr>
        <p:blipFill>
          <a:blip r:embed="rId2"/>
          <a:stretch/>
        </p:blipFill>
        <p:spPr>
          <a:xfrm>
            <a:off x="5184000" y="582120"/>
            <a:ext cx="3528000" cy="4703760"/>
          </a:xfrm>
          <a:prstGeom prst="rect">
            <a:avLst/>
          </a:prstGeom>
          <a:ln>
            <a:noFill/>
          </a:ln>
        </p:spPr>
      </p:pic>
      <p:sp>
        <p:nvSpPr>
          <p:cNvPr id="100" name="TextShape 3"/>
          <p:cNvSpPr txBox="1"/>
          <p:nvPr/>
        </p:nvSpPr>
        <p:spPr>
          <a:xfrm>
            <a:off x="432000" y="5248800"/>
            <a:ext cx="8784000" cy="4212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zh-TW" sz="1800" spc="-1" strike="noStrike">
                <a:latin typeface="Arial"/>
              </a:rPr>
              <a:t>備註</a:t>
            </a:r>
            <a:r>
              <a:rPr b="0" lang="en-US" sz="1800" spc="-1" strike="noStrike">
                <a:latin typeface="Arial"/>
              </a:rPr>
              <a:t>:</a:t>
            </a:r>
            <a:r>
              <a:rPr b="0" lang="zh-TW" sz="1800" spc="-1" strike="noStrike">
                <a:latin typeface="Arial"/>
              </a:rPr>
              <a:t>在已寫入的頁面終點選編輯鍵會進入</a:t>
            </a:r>
            <a:r>
              <a:rPr b="0" lang="en-US" sz="1800" spc="-1" strike="noStrike">
                <a:latin typeface="Arial"/>
              </a:rPr>
              <a:t>write.php</a:t>
            </a:r>
            <a:r>
              <a:rPr b="0" lang="zh-TW" sz="1800" spc="-1" strike="noStrike">
                <a:latin typeface="Arial"/>
              </a:rPr>
              <a:t>頁面並顯示剛才打的資料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extShape 1"/>
          <p:cNvSpPr txBox="1"/>
          <p:nvPr/>
        </p:nvSpPr>
        <p:spPr>
          <a:xfrm>
            <a:off x="7560000" y="1011600"/>
            <a:ext cx="2808000" cy="3596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zh-TW" sz="2800" spc="-1" strike="noStrike">
                <a:latin typeface="Arial"/>
              </a:rPr>
              <a:t>以</a:t>
            </a:r>
            <a:br/>
            <a:r>
              <a:rPr b="0" lang="zh-TW" sz="2800" spc="-1" strike="noStrike">
                <a:latin typeface="Arial"/>
              </a:rPr>
              <a:t>上</a:t>
            </a:r>
            <a:br/>
            <a:r>
              <a:rPr b="0" lang="zh-TW" sz="2800" spc="-1" strike="noStrike">
                <a:latin typeface="Arial"/>
              </a:rPr>
              <a:t>，</a:t>
            </a:r>
            <a:br/>
            <a:r>
              <a:rPr b="0" lang="zh-TW" sz="2800" spc="-1" strike="noStrike">
                <a:latin typeface="Arial"/>
              </a:rPr>
              <a:t>報</a:t>
            </a:r>
            <a:br/>
            <a:r>
              <a:rPr b="0" lang="zh-TW" sz="2800" spc="-1" strike="noStrike">
                <a:latin typeface="Arial"/>
              </a:rPr>
              <a:t>告</a:t>
            </a:r>
            <a:br/>
            <a:r>
              <a:rPr b="0" lang="zh-TW" sz="2800" spc="-1" strike="noStrike">
                <a:latin typeface="Arial"/>
              </a:rPr>
              <a:t>完</a:t>
            </a:r>
            <a:br/>
            <a:r>
              <a:rPr b="0" lang="zh-TW" sz="2800" spc="-1" strike="noStrike">
                <a:latin typeface="Arial"/>
              </a:rPr>
              <a:t>畢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102" name="" descr=""/>
          <p:cNvPicPr/>
          <p:nvPr/>
        </p:nvPicPr>
        <p:blipFill>
          <a:blip r:embed="rId1"/>
          <a:stretch/>
        </p:blipFill>
        <p:spPr>
          <a:xfrm>
            <a:off x="0" y="0"/>
            <a:ext cx="7920000" cy="57096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TextShape 1"/>
          <p:cNvSpPr txBox="1"/>
          <p:nvPr/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zh-TW" sz="4400" spc="-1" strike="noStrike">
                <a:latin typeface="Arial"/>
              </a:rPr>
              <a:t>影片網址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04" name="TextShape 2"/>
          <p:cNvSpPr txBox="1"/>
          <p:nvPr/>
        </p:nvSpPr>
        <p:spPr>
          <a:xfrm>
            <a:off x="0" y="1440000"/>
            <a:ext cx="10080000" cy="32882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 algn="ctr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408240"/>
              </a:tabLst>
            </a:pPr>
            <a:r>
              <a:rPr b="0" lang="en-US" sz="3200" spc="-1" strike="noStrike">
                <a:latin typeface="Arial"/>
              </a:rPr>
              <a:t>https://youtu.be/s61wg0956Jc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Shape 1"/>
          <p:cNvSpPr txBox="1"/>
          <p:nvPr/>
        </p:nvSpPr>
        <p:spPr>
          <a:xfrm>
            <a:off x="504000" y="1152000"/>
            <a:ext cx="9071640" cy="3528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3200" spc="-1" strike="noStrike">
                <a:latin typeface="Arial"/>
              </a:rPr>
              <a:t>以下材料</a:t>
            </a:r>
            <a:r>
              <a:rPr b="0" lang="en-US" sz="3200" spc="-1" strike="noStrike">
                <a:latin typeface="Arial"/>
              </a:rPr>
              <a:t>: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  <a:ea typeface="Noto Sans CJK TC Regular"/>
              </a:rPr>
              <a:t>1x </a:t>
            </a:r>
            <a:r>
              <a:rPr b="0" lang="zh-TW" sz="3200" spc="-1" strike="noStrike">
                <a:latin typeface="Arial"/>
                <a:ea typeface="Noto Sans CJK TC Regular"/>
              </a:rPr>
              <a:t>樹莓派</a:t>
            </a:r>
            <a:r>
              <a:rPr b="0" lang="en-US" sz="3200" spc="-1" strike="noStrike">
                <a:latin typeface="Arial"/>
                <a:ea typeface="Noto Sans CJK TC Regular"/>
              </a:rPr>
              <a:t>Zero W(</a:t>
            </a:r>
            <a:r>
              <a:rPr b="0" lang="en-US" sz="3200" spc="-1" strike="noStrike">
                <a:solidFill>
                  <a:srgbClr val="be480a"/>
                </a:solidFill>
                <a:latin typeface="Arial"/>
                <a:ea typeface="Noto Sans CJK TC Regular"/>
              </a:rPr>
              <a:t>1xSD</a:t>
            </a:r>
            <a:r>
              <a:rPr b="0" lang="zh-TW" sz="3200" spc="-1" strike="noStrike">
                <a:solidFill>
                  <a:srgbClr val="be480a"/>
                </a:solidFill>
                <a:latin typeface="Arial"/>
                <a:ea typeface="Noto Sans CJK TC Regular"/>
              </a:rPr>
              <a:t>卡</a:t>
            </a:r>
            <a:r>
              <a:rPr b="0" lang="en-US" sz="3200" spc="-1" strike="noStrike">
                <a:solidFill>
                  <a:srgbClr val="ff8000"/>
                </a:solidFill>
                <a:latin typeface="Arial"/>
                <a:ea typeface="Noto Sans CJK TC Regular"/>
              </a:rPr>
              <a:t>1x</a:t>
            </a:r>
            <a:r>
              <a:rPr b="0" lang="zh-TW" sz="3200" spc="-1" strike="noStrike">
                <a:solidFill>
                  <a:srgbClr val="ff8000"/>
                </a:solidFill>
                <a:latin typeface="Arial"/>
                <a:ea typeface="Noto Sans CJK TC Regular"/>
              </a:rPr>
              <a:t>外接螢幕 </a:t>
            </a:r>
            <a:r>
              <a:rPr b="0" lang="en-US" sz="3200" spc="-1" strike="noStrike">
                <a:solidFill>
                  <a:srgbClr val="5b277d"/>
                </a:solidFill>
                <a:latin typeface="Arial"/>
                <a:ea typeface="Noto Sans CJK TC Regular"/>
              </a:rPr>
              <a:t>1x HDMI</a:t>
            </a:r>
            <a:r>
              <a:rPr b="0" lang="zh-TW" sz="3200" spc="-1" strike="noStrike">
                <a:solidFill>
                  <a:srgbClr val="5b277d"/>
                </a:solidFill>
                <a:latin typeface="Arial"/>
                <a:ea typeface="Noto Sans CJK TC Regular"/>
              </a:rPr>
              <a:t>轉</a:t>
            </a:r>
            <a:r>
              <a:rPr b="0" lang="en-US" sz="3200" spc="-1" strike="noStrike">
                <a:solidFill>
                  <a:srgbClr val="5b277d"/>
                </a:solidFill>
                <a:latin typeface="Arial"/>
                <a:ea typeface="Noto Sans CJK TC Regular"/>
              </a:rPr>
              <a:t>mini HDMI</a:t>
            </a:r>
            <a:r>
              <a:rPr b="0" lang="zh-TW" sz="3200" spc="-1" strike="noStrike">
                <a:solidFill>
                  <a:srgbClr val="5b277d"/>
                </a:solidFill>
                <a:latin typeface="Arial"/>
                <a:ea typeface="Noto Sans CJK TC Regular"/>
              </a:rPr>
              <a:t>線</a:t>
            </a:r>
            <a:r>
              <a:rPr b="0" lang="en-US" sz="3200" spc="-1" strike="noStrike">
                <a:latin typeface="Arial"/>
                <a:ea typeface="Noto Sans CJK TC Regular"/>
              </a:rPr>
              <a:t> </a:t>
            </a:r>
            <a:r>
              <a:rPr b="0" lang="en-US" sz="3200" spc="-1" strike="noStrike">
                <a:solidFill>
                  <a:srgbClr val="168253"/>
                </a:solidFill>
                <a:latin typeface="Arial"/>
                <a:ea typeface="Noto Sans CJK TC Regular"/>
              </a:rPr>
              <a:t>1x 5V1.2~3A</a:t>
            </a:r>
            <a:r>
              <a:rPr b="0" lang="zh-TW" sz="3200" spc="-1" strike="noStrike">
                <a:solidFill>
                  <a:srgbClr val="168253"/>
                </a:solidFill>
                <a:latin typeface="Arial"/>
              </a:rPr>
              <a:t>電源及能負荷</a:t>
            </a:r>
            <a:r>
              <a:rPr b="0" lang="en-US" sz="3200" spc="-1" strike="noStrike">
                <a:solidFill>
                  <a:srgbClr val="168253"/>
                </a:solidFill>
                <a:latin typeface="Arial"/>
              </a:rPr>
              <a:t>1.5A</a:t>
            </a:r>
            <a:r>
              <a:rPr b="0" lang="zh-TW" sz="3200" spc="-1" strike="noStrike">
                <a:solidFill>
                  <a:srgbClr val="168253"/>
                </a:solidFill>
                <a:latin typeface="Arial"/>
              </a:rPr>
              <a:t>的傳輸線 </a:t>
            </a:r>
            <a:r>
              <a:rPr b="0" lang="en-US" sz="3200" spc="-1" strike="noStrike">
                <a:solidFill>
                  <a:srgbClr val="5983b0"/>
                </a:solidFill>
                <a:latin typeface="Arial"/>
              </a:rPr>
              <a:t>1x OTG</a:t>
            </a:r>
            <a:r>
              <a:rPr b="0" lang="zh-TW" sz="3200" spc="-1" strike="noStrike">
                <a:solidFill>
                  <a:srgbClr val="5983b0"/>
                </a:solidFill>
                <a:latin typeface="Arial"/>
              </a:rPr>
              <a:t>線</a:t>
            </a:r>
            <a:r>
              <a:rPr b="0" lang="en-US" sz="3200" spc="-1" strike="noStrike">
                <a:latin typeface="Arial"/>
              </a:rPr>
              <a:t>)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1x </a:t>
            </a:r>
            <a:r>
              <a:rPr b="0" lang="zh-TW" sz="3200" spc="-1" strike="noStrike">
                <a:latin typeface="Arial"/>
              </a:rPr>
              <a:t>能正常上網及顯示的行動裝置或電腦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extShape 1"/>
          <p:cNvSpPr txBox="1"/>
          <p:nvPr/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zh-TW" sz="4400" spc="-1" strike="noStrike">
                <a:latin typeface="Arial"/>
              </a:rPr>
              <a:t>這邊使用以下</a:t>
            </a:r>
            <a:r>
              <a:rPr b="0" lang="en-US" sz="4400" spc="-1" strike="noStrike">
                <a:latin typeface="Arial"/>
              </a:rPr>
              <a:t>: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47" name="" descr=""/>
          <p:cNvPicPr/>
          <p:nvPr/>
        </p:nvPicPr>
        <p:blipFill>
          <a:blip r:embed="rId1"/>
          <a:stretch/>
        </p:blipFill>
        <p:spPr>
          <a:xfrm>
            <a:off x="2039760" y="1224000"/>
            <a:ext cx="5664240" cy="4248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Shape 1"/>
          <p:cNvSpPr txBox="1"/>
          <p:nvPr/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zh-TW" sz="4400" spc="-1" strike="noStrike">
                <a:latin typeface="Arial"/>
              </a:rPr>
              <a:t>確認裝完進入畫面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49" name="" descr=""/>
          <p:cNvPicPr/>
          <p:nvPr/>
        </p:nvPicPr>
        <p:blipFill>
          <a:blip r:embed="rId1"/>
          <a:stretch/>
        </p:blipFill>
        <p:spPr>
          <a:xfrm>
            <a:off x="2232000" y="1296000"/>
            <a:ext cx="5760000" cy="4320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Shape 1"/>
          <p:cNvSpPr txBox="1"/>
          <p:nvPr/>
        </p:nvSpPr>
        <p:spPr>
          <a:xfrm>
            <a:off x="504000" y="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zh-TW" sz="4000" spc="-1" strike="noStrike">
                <a:latin typeface="Arial"/>
              </a:rPr>
              <a:t>打開</a:t>
            </a:r>
            <a:r>
              <a:rPr b="0" lang="en-US" sz="4000" spc="-1" strike="noStrike">
                <a:solidFill>
                  <a:srgbClr val="780373"/>
                </a:solidFill>
                <a:latin typeface="Arial"/>
              </a:rPr>
              <a:t>LX</a:t>
            </a:r>
            <a:r>
              <a:rPr b="0" lang="zh-TW" sz="4000" spc="-1" strike="noStrike">
                <a:solidFill>
                  <a:srgbClr val="780373"/>
                </a:solidFill>
                <a:latin typeface="Arial"/>
              </a:rPr>
              <a:t>終端機</a:t>
            </a:r>
            <a:r>
              <a:rPr b="0" lang="zh-TW" sz="4000" spc="-1" strike="noStrike">
                <a:latin typeface="Arial"/>
              </a:rPr>
              <a:t>並輸入以下指令安裝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51" name="TextShape 2"/>
          <p:cNvSpPr txBox="1"/>
          <p:nvPr/>
        </p:nvSpPr>
        <p:spPr>
          <a:xfrm>
            <a:off x="1224000" y="1152000"/>
            <a:ext cx="8424000" cy="4302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2400" spc="-1" strike="noStrike">
                <a:solidFill>
                  <a:srgbClr val="28471f"/>
                </a:solidFill>
                <a:latin typeface="Arial"/>
              </a:rPr>
              <a:t>sudo apt install apache2 php libapache2-mod-php -y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52" name="" descr=""/>
          <p:cNvPicPr/>
          <p:nvPr/>
        </p:nvPicPr>
        <p:blipFill>
          <a:blip r:embed="rId1"/>
          <a:srcRect l="32134" t="25393" r="32146" b="30156"/>
          <a:stretch/>
        </p:blipFill>
        <p:spPr>
          <a:xfrm>
            <a:off x="432000" y="1793160"/>
            <a:ext cx="5256000" cy="3678840"/>
          </a:xfrm>
          <a:prstGeom prst="rect">
            <a:avLst/>
          </a:prstGeom>
          <a:ln>
            <a:noFill/>
          </a:ln>
        </p:spPr>
      </p:pic>
      <p:sp>
        <p:nvSpPr>
          <p:cNvPr id="53" name="TextShape 3"/>
          <p:cNvSpPr txBox="1"/>
          <p:nvPr/>
        </p:nvSpPr>
        <p:spPr>
          <a:xfrm>
            <a:off x="6192000" y="3312000"/>
            <a:ext cx="3096000" cy="4212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&lt;&lt;</a:t>
            </a:r>
            <a:r>
              <a:rPr b="0" lang="zh-TW" sz="1800" spc="-1" strike="noStrike">
                <a:latin typeface="Arial"/>
              </a:rPr>
              <a:t>安裝中的畫面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Shape 1"/>
          <p:cNvSpPr txBox="1"/>
          <p:nvPr/>
        </p:nvSpPr>
        <p:spPr>
          <a:xfrm>
            <a:off x="144000" y="44280"/>
            <a:ext cx="9864000" cy="11797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r>
              <a:rPr b="0" lang="zh-TW" sz="3200" spc="-1" strike="noStrike">
                <a:latin typeface="Arial"/>
              </a:rPr>
              <a:t>安裝完成後，打開瀏覽器輸入</a:t>
            </a:r>
            <a:r>
              <a:rPr b="0" lang="en-US" sz="3200" spc="-1" strike="noStrike">
                <a:solidFill>
                  <a:srgbClr val="8d1d75"/>
                </a:solidFill>
                <a:latin typeface="Arial"/>
              </a:rPr>
              <a:t>localhost</a:t>
            </a:r>
            <a:r>
              <a:rPr b="0" lang="zh-TW" sz="3200" spc="-1" strike="noStrike">
                <a:latin typeface="Arial"/>
              </a:rPr>
              <a:t>看是否有預設網頁顯示</a:t>
            </a:r>
            <a:r>
              <a:rPr b="0" lang="en-US" sz="3200" spc="-1" strike="noStrike">
                <a:latin typeface="Arial"/>
              </a:rPr>
              <a:t>: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55" name="" descr=""/>
          <p:cNvPicPr/>
          <p:nvPr/>
        </p:nvPicPr>
        <p:blipFill>
          <a:blip r:embed="rId1"/>
          <a:stretch/>
        </p:blipFill>
        <p:spPr>
          <a:xfrm>
            <a:off x="3168000" y="720000"/>
            <a:ext cx="5867640" cy="46940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extShape 1"/>
          <p:cNvSpPr txBox="1"/>
          <p:nvPr/>
        </p:nvSpPr>
        <p:spPr>
          <a:xfrm>
            <a:off x="144000" y="15120"/>
            <a:ext cx="9864000" cy="5900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r>
              <a:rPr b="0" lang="zh-TW" sz="3200" spc="-1" strike="noStrike">
                <a:latin typeface="Arial"/>
              </a:rPr>
              <a:t>確認後，打開</a:t>
            </a:r>
            <a:r>
              <a:rPr b="0" lang="en-US" sz="3200" spc="-1" strike="noStrike">
                <a:solidFill>
                  <a:srgbClr val="5b277d"/>
                </a:solidFill>
                <a:latin typeface="Arial"/>
              </a:rPr>
              <a:t>LX</a:t>
            </a:r>
            <a:r>
              <a:rPr b="0" lang="zh-TW" sz="3200" spc="-1" strike="noStrike">
                <a:solidFill>
                  <a:srgbClr val="5b277d"/>
                </a:solidFill>
                <a:latin typeface="Arial"/>
              </a:rPr>
              <a:t>終端機</a:t>
            </a:r>
            <a:r>
              <a:rPr b="0" lang="zh-TW" sz="3200" spc="-1" strike="noStrike">
                <a:latin typeface="Arial"/>
              </a:rPr>
              <a:t>刪除默認網頁，以下指令</a:t>
            </a:r>
            <a:r>
              <a:rPr b="0" lang="en-US" sz="3200" spc="-1" strike="noStrike">
                <a:latin typeface="Arial"/>
              </a:rPr>
              <a:t>: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57" name="" descr=""/>
          <p:cNvPicPr/>
          <p:nvPr/>
        </p:nvPicPr>
        <p:blipFill>
          <a:blip r:embed="rId1"/>
          <a:stretch/>
        </p:blipFill>
        <p:spPr>
          <a:xfrm>
            <a:off x="3816000" y="648000"/>
            <a:ext cx="6209640" cy="4967640"/>
          </a:xfrm>
          <a:prstGeom prst="rect">
            <a:avLst/>
          </a:prstGeom>
          <a:ln>
            <a:noFill/>
          </a:ln>
        </p:spPr>
      </p:pic>
      <p:sp>
        <p:nvSpPr>
          <p:cNvPr id="58" name="TextShape 2"/>
          <p:cNvSpPr txBox="1"/>
          <p:nvPr/>
        </p:nvSpPr>
        <p:spPr>
          <a:xfrm>
            <a:off x="72000" y="2592000"/>
            <a:ext cx="367200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solidFill>
                  <a:srgbClr val="1e6a39"/>
                </a:solidFill>
                <a:latin typeface="Arial"/>
              </a:rPr>
              <a:t>sudo rm /</a:t>
            </a:r>
            <a:r>
              <a:rPr b="0" i="1" lang="en-US" sz="1800" spc="-1" strike="noStrike">
                <a:solidFill>
                  <a:srgbClr val="1e6a39"/>
                </a:solidFill>
                <a:latin typeface="Arial"/>
              </a:rPr>
              <a:t>var/</a:t>
            </a:r>
            <a:r>
              <a:rPr b="0" lang="en-US" sz="1800" spc="-1" strike="noStrike">
                <a:solidFill>
                  <a:srgbClr val="1e6a39"/>
                </a:solidFill>
                <a:latin typeface="Arial"/>
              </a:rPr>
              <a:t>www/html/index.html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xtShape 1"/>
          <p:cNvSpPr txBox="1"/>
          <p:nvPr/>
        </p:nvSpPr>
        <p:spPr>
          <a:xfrm>
            <a:off x="144000" y="15120"/>
            <a:ext cx="9864000" cy="5900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r>
              <a:rPr b="0" lang="zh-TW" sz="3200" spc="-1" strike="noStrike">
                <a:latin typeface="Arial"/>
              </a:rPr>
              <a:t>刪除後，輸入</a:t>
            </a:r>
            <a:r>
              <a:rPr b="0" lang="en-US" sz="3200" spc="-1" strike="noStrike">
                <a:solidFill>
                  <a:srgbClr val="ff3838"/>
                </a:solidFill>
                <a:latin typeface="Arial"/>
              </a:rPr>
              <a:t>cd</a:t>
            </a:r>
            <a:r>
              <a:rPr b="0" lang="zh-TW" sz="3200" spc="-1" strike="noStrike">
                <a:latin typeface="Arial"/>
              </a:rPr>
              <a:t>引導網頁資料夾位置，以下指令</a:t>
            </a:r>
            <a:r>
              <a:rPr b="0" lang="en-US" sz="3200" spc="-1" strike="noStrike">
                <a:latin typeface="Arial"/>
              </a:rPr>
              <a:t>: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60" name="TextShape 2"/>
          <p:cNvSpPr txBox="1"/>
          <p:nvPr/>
        </p:nvSpPr>
        <p:spPr>
          <a:xfrm>
            <a:off x="1224000" y="2520000"/>
            <a:ext cx="187200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solidFill>
                  <a:srgbClr val="1e6a39"/>
                </a:solidFill>
                <a:latin typeface="Arial"/>
              </a:rPr>
              <a:t>cd </a:t>
            </a:r>
            <a:r>
              <a:rPr b="0" i="1" lang="en-US" sz="1800" spc="-1" strike="noStrike">
                <a:solidFill>
                  <a:srgbClr val="1e6a39"/>
                </a:solidFill>
                <a:latin typeface="Arial"/>
              </a:rPr>
              <a:t>var/</a:t>
            </a:r>
            <a:r>
              <a:rPr b="0" lang="en-US" sz="1800" spc="-1" strike="noStrike">
                <a:solidFill>
                  <a:srgbClr val="1e6a39"/>
                </a:solidFill>
                <a:latin typeface="Arial"/>
              </a:rPr>
              <a:t>www/html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61" name="" descr=""/>
          <p:cNvPicPr/>
          <p:nvPr/>
        </p:nvPicPr>
        <p:blipFill>
          <a:blip r:embed="rId1"/>
          <a:stretch/>
        </p:blipFill>
        <p:spPr>
          <a:xfrm>
            <a:off x="4032000" y="792000"/>
            <a:ext cx="5832000" cy="46656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251</TotalTime>
  <Application>LibreOffice/6.4.6.2$Linux_X86_64 LibreOffice_project/40$Build-2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2021-01-02T20:52:53Z</dcterms:created>
  <dc:creator/>
  <dc:description/>
  <dc:language>zh-TW</dc:language>
  <cp:lastModifiedBy/>
  <dcterms:modified xsi:type="dcterms:W3CDTF">2021-01-10T17:15:55Z</dcterms:modified>
  <cp:revision>7</cp:revision>
  <dc:subject/>
  <dc:title/>
</cp:coreProperties>
</file>